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91" r:id="rId2"/>
    <p:sldId id="348" r:id="rId3"/>
    <p:sldId id="349" r:id="rId4"/>
    <p:sldId id="350" r:id="rId5"/>
    <p:sldId id="294" r:id="rId6"/>
    <p:sldId id="293" r:id="rId7"/>
    <p:sldId id="297" r:id="rId8"/>
    <p:sldId id="258" r:id="rId9"/>
    <p:sldId id="328" r:id="rId10"/>
    <p:sldId id="302" r:id="rId11"/>
    <p:sldId id="338" r:id="rId12"/>
    <p:sldId id="339" r:id="rId13"/>
    <p:sldId id="340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43" r:id="rId24"/>
    <p:sldId id="316" r:id="rId25"/>
    <p:sldId id="317" r:id="rId26"/>
    <p:sldId id="318" r:id="rId27"/>
    <p:sldId id="341" r:id="rId28"/>
    <p:sldId id="332" r:id="rId29"/>
    <p:sldId id="331" r:id="rId30"/>
    <p:sldId id="325" r:id="rId31"/>
    <p:sldId id="336" r:id="rId32"/>
    <p:sldId id="346" r:id="rId33"/>
    <p:sldId id="330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192024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384048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576072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768096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960120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152144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344168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536192" algn="l" defTabSz="192024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C_LSH" initials="AMC_LS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854" autoAdjust="0"/>
  </p:normalViewPr>
  <p:slideViewPr>
    <p:cSldViewPr snapToGrid="0">
      <p:cViewPr varScale="1">
        <p:scale>
          <a:sx n="91" d="100"/>
          <a:sy n="91" d="100"/>
        </p:scale>
        <p:origin x="-2100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AA9338-8A86-46BF-BC3C-A6892B35665F}" type="doc">
      <dgm:prSet loTypeId="urn:microsoft.com/office/officeart/2008/layout/NameandTitleOrganizationalChart" loCatId="hierarchy" qsTypeId="urn:microsoft.com/office/officeart/2005/8/quickstyle/simple3" qsCatId="simple" csTypeId="urn:microsoft.com/office/officeart/2005/8/colors/accent5_5" csCatId="accent5" phldr="1"/>
      <dgm:spPr/>
      <dgm:t>
        <a:bodyPr/>
        <a:lstStyle/>
        <a:p>
          <a:pPr latinLnBrk="1"/>
          <a:endParaRPr lang="ko-KR" altLang="en-US"/>
        </a:p>
      </dgm:t>
    </dgm:pt>
    <dgm:pt modelId="{36EB8E63-7103-4BF8-BCB7-1A510AF35831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Data Management Direct (DMD)</a:t>
          </a:r>
          <a:endParaRPr lang="ko-KR" altLang="en-US" sz="1400" dirty="0"/>
        </a:p>
      </dgm:t>
    </dgm:pt>
    <dgm:pt modelId="{0AFC638A-9F34-4490-ACFB-71F6F138253E}" type="parTrans" cxnId="{E3FAB4CA-1452-4E57-A5FA-988ABB7566C3}">
      <dgm:prSet/>
      <dgm:spPr/>
      <dgm:t>
        <a:bodyPr/>
        <a:lstStyle/>
        <a:p>
          <a:pPr latinLnBrk="1"/>
          <a:endParaRPr lang="ko-KR" altLang="en-US"/>
        </a:p>
      </dgm:t>
    </dgm:pt>
    <dgm:pt modelId="{0BC22A80-8B85-4E32-80A5-355C726B9749}" type="sibTrans" cxnId="{E3FAB4CA-1452-4E57-A5FA-988ABB7566C3}">
      <dgm:prSet custT="1"/>
      <dgm:spPr/>
      <dgm:t>
        <a:bodyPr/>
        <a:lstStyle/>
        <a:p>
          <a:pPr algn="ctr" rtl="0" latinLnBrk="1"/>
          <a:r>
            <a:rPr kumimoji="1" lang="en-US" altLang="ko-KR" sz="1000" b="1" i="0" u="none" strike="noStrike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Bae, Kyun-Seop, MD, PhD</a:t>
          </a:r>
          <a:endParaRPr lang="ko-KR" altLang="en-US" sz="1000" dirty="0">
            <a:latin typeface="+mj-lt"/>
            <a:ea typeface="나눔고딕" panose="020D0604000000000000" pitchFamily="50" charset="-127"/>
          </a:endParaRPr>
        </a:p>
      </dgm:t>
    </dgm:pt>
    <dgm:pt modelId="{C51744E7-0F8F-4FD4-B2D1-EEBCA90E43C2}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Data Management Manager (DMM)</a:t>
          </a:r>
          <a:endParaRPr lang="ko-KR" altLang="en-US" sz="1400" dirty="0"/>
        </a:p>
      </dgm:t>
    </dgm:pt>
    <dgm:pt modelId="{11ADB8C2-A922-4767-909E-C0E4A66C1B8A}" type="parTrans" cxnId="{7C80E60B-24E5-4CA7-A07E-C900D4FB94B7}">
      <dgm:prSet/>
      <dgm:spPr/>
      <dgm:t>
        <a:bodyPr/>
        <a:lstStyle/>
        <a:p>
          <a:pPr latinLnBrk="1"/>
          <a:endParaRPr lang="ko-KR" altLang="en-US" sz="1400"/>
        </a:p>
      </dgm:t>
    </dgm:pt>
    <dgm:pt modelId="{AACE42DC-9EB9-4C2D-ABE4-8BB1C68776D6}" type="sibTrans" cxnId="{7C80E60B-24E5-4CA7-A07E-C900D4FB94B7}">
      <dgm:prSet custT="1"/>
      <dgm:spPr/>
      <dgm:t>
        <a:bodyPr/>
        <a:lstStyle/>
        <a:p>
          <a:pPr algn="ctr" rtl="0" latinLnBrk="1"/>
          <a:r>
            <a:rPr kumimoji="1" lang="en-US" altLang="ko-KR" sz="1000" b="1" i="0" u="none" strike="noStrike" cap="none" normalizeH="0" baseline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Kim, Eun Na, MD</a:t>
          </a:r>
          <a:endParaRPr lang="ko-KR" altLang="en-US" sz="1000" b="1" dirty="0">
            <a:latin typeface="+mj-lt"/>
            <a:ea typeface="나눔고딕" panose="020D0604000000000000" pitchFamily="50" charset="-127"/>
          </a:endParaRPr>
        </a:p>
      </dgm:t>
    </dgm:pt>
    <dgm:pt modelId="{C1FBAFDC-D4F9-4734-B9BC-03DC12941A7D}">
      <dgm:prSet phldrT="[텍스트]" custT="1"/>
      <dgm:spPr/>
      <dgm:t>
        <a:bodyPr/>
        <a:lstStyle/>
        <a:p>
          <a:pPr latinLnBrk="1"/>
          <a:r>
            <a:rPr lang="en-US" altLang="ko-KR" sz="1400" b="1" dirty="0" smtClean="0"/>
            <a:t>Statistician Manager</a:t>
          </a:r>
          <a:endParaRPr lang="ko-KR" altLang="en-US" sz="1400" b="1" dirty="0"/>
        </a:p>
      </dgm:t>
    </dgm:pt>
    <dgm:pt modelId="{A42BFA5C-7025-4C1D-8893-D2D517352013}" type="parTrans" cxnId="{B7E75BB8-3CEA-4178-8544-35E7282FC291}">
      <dgm:prSet/>
      <dgm:spPr/>
      <dgm:t>
        <a:bodyPr/>
        <a:lstStyle/>
        <a:p>
          <a:pPr latinLnBrk="1"/>
          <a:endParaRPr lang="ko-KR" altLang="en-US" sz="1400"/>
        </a:p>
      </dgm:t>
    </dgm:pt>
    <dgm:pt modelId="{51CDD89D-5FB4-4DF9-833D-5D4983E049F2}" type="sibTrans" cxnId="{B7E75BB8-3CEA-4178-8544-35E7282FC291}">
      <dgm:prSet custT="1"/>
      <dgm:spPr/>
      <dgm:t>
        <a:bodyPr/>
        <a:lstStyle/>
        <a:p>
          <a:pPr algn="ctr" rtl="0" latinLnBrk="1"/>
          <a:r>
            <a:rPr kumimoji="1" lang="en-US" altLang="ko-KR" sz="1000" b="1" i="0" u="none" strike="noStrike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Lim, </a:t>
          </a:r>
          <a:r>
            <a:rPr kumimoji="1" lang="en-US" altLang="ko-KR" sz="1000" b="1" i="0" u="none" strike="noStrike" cap="none" normalizeH="0" baseline="0" dirty="0" err="1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Hyeong-Seok</a:t>
          </a:r>
          <a:r>
            <a:rPr kumimoji="1" lang="en-US" altLang="ko-KR" sz="1000" b="1" i="0" u="none" strike="noStrike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, MD, PhD</a:t>
          </a:r>
          <a:endParaRPr lang="ko-KR" altLang="en-US" sz="1000" dirty="0">
            <a:latin typeface="+mj-lt"/>
            <a:ea typeface="나눔고딕" panose="020D0604000000000000" pitchFamily="50" charset="-127"/>
          </a:endParaRPr>
        </a:p>
      </dgm:t>
    </dgm:pt>
    <dgm:pt modelId="{17C468C1-3FB4-488B-B1FD-7C5A0C3E0A71}" type="asst">
      <dgm:prSet phldrT="[텍스트]" custT="1"/>
      <dgm:spPr/>
      <dgm:t>
        <a:bodyPr/>
        <a:lstStyle/>
        <a:p>
          <a:pPr latinLnBrk="1"/>
          <a:r>
            <a:rPr lang="en-US" altLang="ko-KR" sz="1400" dirty="0" smtClean="0"/>
            <a:t>IT Management</a:t>
          </a:r>
          <a:endParaRPr lang="ko-KR" altLang="en-US" sz="1400" dirty="0"/>
        </a:p>
      </dgm:t>
    </dgm:pt>
    <dgm:pt modelId="{77C7CB3C-6D96-40CE-A2A8-2B38E1EF358B}" type="parTrans" cxnId="{DA079D64-1567-4BC0-ABE0-062A05CB7BC9}">
      <dgm:prSet/>
      <dgm:spPr/>
      <dgm:t>
        <a:bodyPr/>
        <a:lstStyle/>
        <a:p>
          <a:pPr latinLnBrk="1"/>
          <a:endParaRPr lang="ko-KR" altLang="en-US" sz="1400"/>
        </a:p>
      </dgm:t>
    </dgm:pt>
    <dgm:pt modelId="{7190AA40-B8ED-4BC2-AB38-F717EEF25D1E}" type="sibTrans" cxnId="{DA079D64-1567-4BC0-ABE0-062A05CB7BC9}">
      <dgm:prSet custT="1"/>
      <dgm:spPr/>
      <dgm:t>
        <a:bodyPr/>
        <a:lstStyle/>
        <a:p>
          <a:pPr algn="ctr" latinLnBrk="1"/>
          <a:r>
            <a:rPr lang="da-DK" altLang="en-US" sz="1000" b="1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dirty="0">
            <a:latin typeface="+mj-lt"/>
            <a:ea typeface="나눔고딕" panose="020D0604000000000000" pitchFamily="50" charset="-127"/>
          </a:endParaRPr>
        </a:p>
      </dgm:t>
    </dgm:pt>
    <dgm:pt modelId="{15C62C2B-07BD-4CBB-8215-88465A41CEAD}">
      <dgm:prSet custT="1"/>
      <dgm:spPr/>
      <dgm:t>
        <a:bodyPr/>
        <a:lstStyle/>
        <a:p>
          <a:pPr latinLnBrk="1"/>
          <a:r>
            <a:rPr lang="en-US" altLang="ko-KR" sz="1200" b="1" dirty="0" smtClean="0"/>
            <a:t>Clinical Data Manager (CDM)</a:t>
          </a:r>
          <a:endParaRPr lang="ko-KR" altLang="en-US" sz="1200" b="1" dirty="0"/>
        </a:p>
      </dgm:t>
    </dgm:pt>
    <dgm:pt modelId="{72011546-8F03-40EA-815A-010C618BCFF8}" type="parTrans" cxnId="{F3AF6E04-A123-4361-8E6E-E748E7B79634}">
      <dgm:prSet/>
      <dgm:spPr/>
      <dgm:t>
        <a:bodyPr/>
        <a:lstStyle/>
        <a:p>
          <a:pPr latinLnBrk="1"/>
          <a:endParaRPr lang="ko-KR" altLang="en-US" sz="1400"/>
        </a:p>
      </dgm:t>
    </dgm:pt>
    <dgm:pt modelId="{5C4EC171-53CD-40E7-B788-C46CC1BF6A4F}" type="sibTrans" cxnId="{F3AF6E04-A123-4361-8E6E-E748E7B79634}">
      <dgm:prSet custT="1"/>
      <dgm:spPr/>
      <dgm:t>
        <a:bodyPr/>
        <a:lstStyle/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da-DK" altLang="en-US" sz="1000" b="1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b="1" dirty="0">
            <a:latin typeface="+mj-lt"/>
            <a:ea typeface="나눔고딕" panose="020D0604000000000000" pitchFamily="50" charset="-127"/>
          </a:endParaRPr>
        </a:p>
      </dgm:t>
    </dgm:pt>
    <dgm:pt modelId="{A65E3398-99D1-4826-9AE2-0B463023DA49}">
      <dgm:prSet custT="1"/>
      <dgm:spPr/>
      <dgm:t>
        <a:bodyPr/>
        <a:lstStyle/>
        <a:p>
          <a:pPr algn="ctr" latinLnBrk="1"/>
          <a:r>
            <a:rPr lang="en-US" altLang="ko-KR" sz="1200" b="1" dirty="0" smtClean="0"/>
            <a:t>Database Administrator (DBA)</a:t>
          </a:r>
        </a:p>
        <a:p>
          <a:pPr algn="ctr" latinLnBrk="1"/>
          <a:r>
            <a:rPr lang="en-US" altLang="ko-KR" sz="1200" b="1" dirty="0" smtClean="0"/>
            <a:t>Clinical Data Associate (CDA)</a:t>
          </a:r>
        </a:p>
        <a:p>
          <a:pPr algn="ctr" latinLnBrk="1"/>
          <a:r>
            <a:rPr lang="en-US" altLang="ko-KR" sz="1200" b="1" dirty="0" smtClean="0"/>
            <a:t>Quality Check Person(QCP)</a:t>
          </a:r>
          <a:endParaRPr lang="ko-KR" altLang="en-US" sz="1200" b="1" dirty="0"/>
        </a:p>
      </dgm:t>
    </dgm:pt>
    <dgm:pt modelId="{B1AA1CE0-96C8-4250-9FA3-6D2ACB420345}" type="parTrans" cxnId="{58F09636-F664-443C-97B8-4E37E7085E00}">
      <dgm:prSet/>
      <dgm:spPr/>
      <dgm:t>
        <a:bodyPr/>
        <a:lstStyle/>
        <a:p>
          <a:pPr latinLnBrk="1"/>
          <a:endParaRPr lang="ko-KR" altLang="en-US" sz="1400"/>
        </a:p>
      </dgm:t>
    </dgm:pt>
    <dgm:pt modelId="{73A4B1EC-2B46-4A51-B482-2016DE3B1F40}" type="sibTrans" cxnId="{58F09636-F664-443C-97B8-4E37E7085E00}">
      <dgm:prSet custT="1"/>
      <dgm:spPr/>
      <dgm:t>
        <a:bodyPr/>
        <a:lstStyle/>
        <a:p>
          <a:pPr algn="ctr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Lee, Shi </a:t>
          </a:r>
          <a:r>
            <a:rPr lang="en-US" altLang="en-US" sz="1000" b="1" dirty="0" err="1" smtClean="0">
              <a:latin typeface="+mj-lt"/>
              <a:ea typeface="나눔고딕" panose="020D0604000000000000" pitchFamily="50" charset="-127"/>
            </a:rPr>
            <a:t>Hyang</a:t>
          </a:r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, RN 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Min Jeong, RN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Soyoung, RN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Jeong, Hye </a:t>
          </a:r>
          <a:r>
            <a:rPr lang="en-US" altLang="en-US" sz="1000" b="1" dirty="0" err="1" smtClean="0">
              <a:latin typeface="+mj-lt"/>
              <a:ea typeface="나눔고딕" panose="020D0604000000000000" pitchFamily="50" charset="-127"/>
            </a:rPr>
            <a:t>Rin</a:t>
          </a:r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, RN</a:t>
          </a:r>
          <a:endParaRPr lang="ko-KR" altLang="en-US" sz="1000" b="1" dirty="0">
            <a:latin typeface="+mj-lt"/>
            <a:ea typeface="나눔고딕" panose="020D0604000000000000" pitchFamily="50" charset="-127"/>
          </a:endParaRPr>
        </a:p>
      </dgm:t>
    </dgm:pt>
    <dgm:pt modelId="{1C57C3C2-2011-4FDB-A66C-1FB6B06A6476}">
      <dgm:prSet custT="1"/>
      <dgm:spPr/>
      <dgm:t>
        <a:bodyPr/>
        <a:lstStyle/>
        <a:p>
          <a:pPr algn="ctr" latinLnBrk="1"/>
          <a:r>
            <a:rPr lang="en-US" altLang="en-US" sz="1200" b="1" dirty="0" smtClean="0"/>
            <a:t>Statistician</a:t>
          </a:r>
          <a:endParaRPr lang="ko-KR" altLang="en-US" sz="1200" b="1" dirty="0"/>
        </a:p>
      </dgm:t>
    </dgm:pt>
    <dgm:pt modelId="{98221474-F013-4F19-8CA1-DB4B84C4361D}" type="parTrans" cxnId="{34F31B9F-58D3-4D30-AB75-3B1FD86F2974}">
      <dgm:prSet/>
      <dgm:spPr/>
      <dgm:t>
        <a:bodyPr/>
        <a:lstStyle/>
        <a:p>
          <a:pPr latinLnBrk="1"/>
          <a:endParaRPr lang="ko-KR" altLang="en-US" sz="1400"/>
        </a:p>
      </dgm:t>
    </dgm:pt>
    <dgm:pt modelId="{2D319161-A52F-4FB0-94D1-90B9FA31DD40}" type="sibTrans" cxnId="{34F31B9F-58D3-4D30-AB75-3B1FD86F2974}">
      <dgm:prSet custT="1"/>
      <dgm:spPr/>
      <dgm:t>
        <a:bodyPr/>
        <a:lstStyle/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da-DK" altLang="en-US" sz="1000" b="1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dirty="0" smtClean="0">
            <a:latin typeface="+mj-lt"/>
            <a:ea typeface="나눔고딕" panose="020D0604000000000000" pitchFamily="50" charset="-127"/>
          </a:endParaRPr>
        </a:p>
        <a:p>
          <a:pPr algn="ctr" latinLnBrk="1"/>
          <a:r>
            <a:rPr lang="en-US" altLang="en-US" sz="1000" b="1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dirty="0">
            <a:latin typeface="+mj-lt"/>
          </a:endParaRPr>
        </a:p>
      </dgm:t>
    </dgm:pt>
    <dgm:pt modelId="{68452A84-1764-4B9D-882B-EF7424CABE08}" type="pres">
      <dgm:prSet presAssocID="{51AA9338-8A86-46BF-BC3C-A6892B356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A2D0A6-E89B-4FE8-A579-41F643F3CD98}" type="pres">
      <dgm:prSet presAssocID="{36EB8E63-7103-4BF8-BCB7-1A510AF35831}" presName="hierRoot1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83ADD0-4D01-46CD-BE5B-DBDB44C91CA3}" type="pres">
      <dgm:prSet presAssocID="{36EB8E63-7103-4BF8-BCB7-1A510AF35831}" presName="rootComposite1" presStyleCnt="0"/>
      <dgm:spPr/>
      <dgm:t>
        <a:bodyPr/>
        <a:lstStyle/>
        <a:p>
          <a:pPr latinLnBrk="1"/>
          <a:endParaRPr lang="ko-KR" altLang="en-US"/>
        </a:p>
      </dgm:t>
    </dgm:pt>
    <dgm:pt modelId="{E18786E2-62B0-42E9-B36E-1A1305ED7AAE}" type="pres">
      <dgm:prSet presAssocID="{36EB8E63-7103-4BF8-BCB7-1A510AF35831}" presName="rootText1" presStyleLbl="node0" presStyleIdx="0" presStyleCnt="1" custScaleX="236148" custScaleY="62548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7AEFD5-97F1-43A9-9ABC-4D5005789E3C}" type="pres">
      <dgm:prSet presAssocID="{36EB8E63-7103-4BF8-BCB7-1A510AF35831}" presName="titleText1" presStyleLbl="fgAcc0" presStyleIdx="0" presStyleCnt="1" custScaleX="155671" custScaleY="101202" custLinFactNeighborX="73139" custLinFactNeighborY="-33282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F4E862-BFC6-4E81-B27F-318312A359A4}" type="pres">
      <dgm:prSet presAssocID="{36EB8E63-7103-4BF8-BCB7-1A510AF35831}" presName="rootConnector1" presStyleLbl="node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88A8131D-AA27-4CBC-A759-4EC39E7BBA42}" type="pres">
      <dgm:prSet presAssocID="{36EB8E63-7103-4BF8-BCB7-1A510AF35831}" presName="hierChild2" presStyleCnt="0"/>
      <dgm:spPr/>
      <dgm:t>
        <a:bodyPr/>
        <a:lstStyle/>
        <a:p>
          <a:pPr latinLnBrk="1"/>
          <a:endParaRPr lang="ko-KR" altLang="en-US"/>
        </a:p>
      </dgm:t>
    </dgm:pt>
    <dgm:pt modelId="{10C91FAA-9A82-42E7-8621-A7ABF1B412A6}" type="pres">
      <dgm:prSet presAssocID="{11ADB8C2-A922-4767-909E-C0E4A66C1B8A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4ABD10F5-BAF3-4B23-AF5F-B4CD210A66B0}" type="pres">
      <dgm:prSet presAssocID="{C51744E7-0F8F-4FD4-B2D1-EEBCA90E43C2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EAF18A-14CE-45C3-A753-9CA8FC8340B0}" type="pres">
      <dgm:prSet presAssocID="{C51744E7-0F8F-4FD4-B2D1-EEBCA90E43C2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B2EF71B7-DC0F-4DAC-9E14-4EE54751BFCB}" type="pres">
      <dgm:prSet presAssocID="{C51744E7-0F8F-4FD4-B2D1-EEBCA90E43C2}" presName="rootText" presStyleLbl="node1" presStyleIdx="0" presStyleCnt="5" custScaleX="180979" custScaleY="51489" custLinFactNeighborX="2288" custLinFactNeighborY="-3428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B1CFCCF-A175-4EAC-9A36-7F532193CBB3}" type="pres">
      <dgm:prSet presAssocID="{C51744E7-0F8F-4FD4-B2D1-EEBCA90E43C2}" presName="titleText2" presStyleLbl="fgAcc1" presStyleIdx="0" presStyleCnt="5" custScaleX="156153" custScaleY="129569" custLinFactY="-53080" custLinFactNeighborX="18377" custLinFactNeighborY="-10000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22982E-6C60-412A-A39C-EAAF69101FD0}" type="pres">
      <dgm:prSet presAssocID="{C51744E7-0F8F-4FD4-B2D1-EEBCA90E43C2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05F529BD-5189-44FE-8196-6C09FBA21F45}" type="pres">
      <dgm:prSet presAssocID="{C51744E7-0F8F-4FD4-B2D1-EEBCA90E43C2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F7E6A1A-0C51-4AB5-A918-25DDF375D983}" type="pres">
      <dgm:prSet presAssocID="{72011546-8F03-40EA-815A-010C618BCFF8}" presName="Name37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AB65965-9081-458B-AE58-1553BF734B2D}" type="pres">
      <dgm:prSet presAssocID="{15C62C2B-07BD-4CBB-8215-88465A41CEAD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39FE3A7-B7CE-48FD-8D96-15FDDE4703C3}" type="pres">
      <dgm:prSet presAssocID="{15C62C2B-07BD-4CBB-8215-88465A41CEAD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F789391-2DD4-4E27-836C-F6DC58D3956F}" type="pres">
      <dgm:prSet presAssocID="{15C62C2B-07BD-4CBB-8215-88465A41CEAD}" presName="rootText" presStyleLbl="node1" presStyleIdx="1" presStyleCnt="5" custScaleX="124068" custScaleY="44822" custLinFactNeighborX="5321" custLinFactNeighborY="-37369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6051D1-C5D0-4965-BB87-A848B9480F09}" type="pres">
      <dgm:prSet presAssocID="{15C62C2B-07BD-4CBB-8215-88465A41CEAD}" presName="titleText2" presStyleLbl="fgAcc1" presStyleIdx="1" presStyleCnt="5" custScaleX="120008" custScaleY="319525" custLinFactNeighborX="7807" custLinFactNeighborY="-57361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C461FD-60E0-43C0-A8A6-F42C10441734}" type="pres">
      <dgm:prSet presAssocID="{15C62C2B-07BD-4CBB-8215-88465A41CEAD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12148AE6-E307-4234-A0D9-FC082B95AE6E}" type="pres">
      <dgm:prSet presAssocID="{15C62C2B-07BD-4CBB-8215-88465A41CEAD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9A9D6EA1-1641-4C02-A1BE-9C02AADE4D1A}" type="pres">
      <dgm:prSet presAssocID="{15C62C2B-07BD-4CBB-8215-88465A41CEAD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20EBE8E5-5BC7-4527-B4F9-64D54550E88B}" type="pres">
      <dgm:prSet presAssocID="{B1AA1CE0-96C8-4250-9FA3-6D2ACB420345}" presName="Name37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6857DF0-3539-48EE-9AE5-612788AA5964}" type="pres">
      <dgm:prSet presAssocID="{A65E3398-99D1-4826-9AE2-0B463023DA49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BAB935-E3B6-4662-BEA5-33AD3F48F5DE}" type="pres">
      <dgm:prSet presAssocID="{A65E3398-99D1-4826-9AE2-0B463023DA49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76797A45-8EFA-4044-9E14-4FF6771430FF}" type="pres">
      <dgm:prSet presAssocID="{A65E3398-99D1-4826-9AE2-0B463023DA49}" presName="rootText" presStyleLbl="node1" presStyleIdx="2" presStyleCnt="5" custScaleX="124945" custScaleY="116465" custLinFactNeighborX="6940" custLinFactNeighborY="-37369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931FF2-12A1-4D1B-B8B6-19CF8769BAD9}" type="pres">
      <dgm:prSet presAssocID="{A65E3398-99D1-4826-9AE2-0B463023DA49}" presName="titleText2" presStyleLbl="fgAcc1" presStyleIdx="2" presStyleCnt="5" custScaleX="119181" custScaleY="306224" custLinFactNeighborX="20019" custLinFactNeighborY="6323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03C0CC-FB55-4AB4-8B1A-06B66D8FB803}" type="pres">
      <dgm:prSet presAssocID="{A65E3398-99D1-4826-9AE2-0B463023DA49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7372A0A-D4F6-4173-9E0F-AFB2DC565E83}" type="pres">
      <dgm:prSet presAssocID="{A65E3398-99D1-4826-9AE2-0B463023DA49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F77C482D-7B8D-4506-B24B-DACF3324B30A}" type="pres">
      <dgm:prSet presAssocID="{A65E3398-99D1-4826-9AE2-0B463023DA49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8D684F6D-3C08-4738-9E52-393E9BE0CDD6}" type="pres">
      <dgm:prSet presAssocID="{C51744E7-0F8F-4FD4-B2D1-EEBCA90E43C2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B601A4AF-E495-4979-951D-9E87D95C89D7}" type="pres">
      <dgm:prSet presAssocID="{A42BFA5C-7025-4C1D-8893-D2D517352013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0021FF64-C345-4D6D-9185-3D2781BDD734}" type="pres">
      <dgm:prSet presAssocID="{C1FBAFDC-D4F9-4734-B9BC-03DC12941A7D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9287B-472B-4ED9-8116-E7015971C840}" type="pres">
      <dgm:prSet presAssocID="{C1FBAFDC-D4F9-4734-B9BC-03DC12941A7D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C82DBBFC-A83E-4116-8E2F-A5B0B3C19F51}" type="pres">
      <dgm:prSet presAssocID="{C1FBAFDC-D4F9-4734-B9BC-03DC12941A7D}" presName="rootText" presStyleLbl="node1" presStyleIdx="3" presStyleCnt="5" custScaleX="160469" custScaleY="62093" custLinFactNeighborX="11327" custLinFactNeighborY="-3428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F8FE37-BDA3-419E-8EEF-956F5D267953}" type="pres">
      <dgm:prSet presAssocID="{C1FBAFDC-D4F9-4734-B9BC-03DC12941A7D}" presName="titleText2" presStyleLbl="fgAcc1" presStyleIdx="3" presStyleCnt="5" custScaleX="136828" custLinFactY="-59883" custLinFactNeighborX="38964" custLinFactNeighborY="-10000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8EFF3E-13FE-438D-B5E5-E2238366890C}" type="pres">
      <dgm:prSet presAssocID="{C1FBAFDC-D4F9-4734-B9BC-03DC12941A7D}" presName="rootConnector" presStyleLbl="node2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1915CEF-38DE-41EC-83B6-346EA74099C6}" type="pres">
      <dgm:prSet presAssocID="{C1FBAFDC-D4F9-4734-B9BC-03DC12941A7D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3A0154C6-0A91-4DE7-94AA-3ED2B1176C5E}" type="pres">
      <dgm:prSet presAssocID="{98221474-F013-4F19-8CA1-DB4B84C4361D}" presName="Name37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FBDA5AF-3043-4F43-9587-89D0AC4C5F54}" type="pres">
      <dgm:prSet presAssocID="{1C57C3C2-2011-4FDB-A66C-1FB6B06A6476}" presName="hierRoot2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A8786A-4790-4FF4-A047-71F755368555}" type="pres">
      <dgm:prSet presAssocID="{1C57C3C2-2011-4FDB-A66C-1FB6B06A6476}" presName="rootComposite" presStyleCnt="0"/>
      <dgm:spPr/>
      <dgm:t>
        <a:bodyPr/>
        <a:lstStyle/>
        <a:p>
          <a:pPr latinLnBrk="1"/>
          <a:endParaRPr lang="ko-KR" altLang="en-US"/>
        </a:p>
      </dgm:t>
    </dgm:pt>
    <dgm:pt modelId="{8BCCC0FE-2331-4973-B4F6-A0A5B4D617C2}" type="pres">
      <dgm:prSet presAssocID="{1C57C3C2-2011-4FDB-A66C-1FB6B06A6476}" presName="rootText" presStyleLbl="node1" presStyleIdx="4" presStyleCnt="5" custScaleX="90511" custScaleY="34698" custLinFactNeighborX="1970" custLinFactNeighborY="-37743">
        <dgm:presLayoutVars>
          <dgm:chMax/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75C75B-F81B-4601-8E5E-73C5320C2D2C}" type="pres">
      <dgm:prSet presAssocID="{1C57C3C2-2011-4FDB-A66C-1FB6B06A6476}" presName="titleText2" presStyleLbl="fgAcc1" presStyleIdx="4" presStyleCnt="5" custScaleX="109916" custScaleY="309926" custLinFactNeighborX="22261" custLinFactNeighborY="-71984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35B040-C077-4E7B-A200-88F7B07737AE}" type="pres">
      <dgm:prSet presAssocID="{1C57C3C2-2011-4FDB-A66C-1FB6B06A6476}" presName="rootConnector" presStyleLbl="node3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F22A5EA-0C9C-4D69-A7C3-A076EAA12EF6}" type="pres">
      <dgm:prSet presAssocID="{1C57C3C2-2011-4FDB-A66C-1FB6B06A6476}" presName="hierChild4" presStyleCnt="0"/>
      <dgm:spPr/>
      <dgm:t>
        <a:bodyPr/>
        <a:lstStyle/>
        <a:p>
          <a:pPr latinLnBrk="1"/>
          <a:endParaRPr lang="ko-KR" altLang="en-US"/>
        </a:p>
      </dgm:t>
    </dgm:pt>
    <dgm:pt modelId="{6EBB46B0-A807-447D-908C-7CE6CAB53E09}" type="pres">
      <dgm:prSet presAssocID="{1C57C3C2-2011-4FDB-A66C-1FB6B06A6476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4BB75C84-2AD3-4A30-A065-5D64A328EE97}" type="pres">
      <dgm:prSet presAssocID="{C1FBAFDC-D4F9-4734-B9BC-03DC12941A7D}" presName="hierChild5" presStyleCnt="0"/>
      <dgm:spPr/>
      <dgm:t>
        <a:bodyPr/>
        <a:lstStyle/>
        <a:p>
          <a:pPr latinLnBrk="1"/>
          <a:endParaRPr lang="ko-KR" altLang="en-US"/>
        </a:p>
      </dgm:t>
    </dgm:pt>
    <dgm:pt modelId="{F5A44BF3-F0B6-49EC-B275-79C340BC5DDB}" type="pres">
      <dgm:prSet presAssocID="{36EB8E63-7103-4BF8-BCB7-1A510AF35831}" presName="hierChild3" presStyleCnt="0"/>
      <dgm:spPr/>
      <dgm:t>
        <a:bodyPr/>
        <a:lstStyle/>
        <a:p>
          <a:pPr latinLnBrk="1"/>
          <a:endParaRPr lang="ko-KR" altLang="en-US"/>
        </a:p>
      </dgm:t>
    </dgm:pt>
    <dgm:pt modelId="{9F7985F9-F315-4F0B-B29F-77063C244B22}" type="pres">
      <dgm:prSet presAssocID="{77C7CB3C-6D96-40CE-A2A8-2B38E1EF358B}" presName="Name96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A4333C02-A184-4252-A940-84489799A8B3}" type="pres">
      <dgm:prSet presAssocID="{17C468C1-3FB4-488B-B1FD-7C5A0C3E0A71}" presName="hierRoot3" presStyleCnt="0">
        <dgm:presLayoutVars>
          <dgm:hierBranch val="ini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89A0147-96BE-497D-A2B3-87729CD78FF1}" type="pres">
      <dgm:prSet presAssocID="{17C468C1-3FB4-488B-B1FD-7C5A0C3E0A71}" presName="rootComposite3" presStyleCnt="0"/>
      <dgm:spPr/>
      <dgm:t>
        <a:bodyPr/>
        <a:lstStyle/>
        <a:p>
          <a:pPr latinLnBrk="1"/>
          <a:endParaRPr lang="ko-KR" altLang="en-US"/>
        </a:p>
      </dgm:t>
    </dgm:pt>
    <dgm:pt modelId="{D697E66F-51E2-42D1-9585-0CB316F313F4}" type="pres">
      <dgm:prSet presAssocID="{17C468C1-3FB4-488B-B1FD-7C5A0C3E0A71}" presName="rootText3" presStyleLbl="asst1" presStyleIdx="0" presStyleCnt="1" custScaleX="171365" custScaleY="64151" custLinFactNeighborX="1023" custLinFactNeighborY="-446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99C5B2-E39B-440E-895E-1202ACBF0242}" type="pres">
      <dgm:prSet presAssocID="{17C468C1-3FB4-488B-B1FD-7C5A0C3E0A71}" presName="titleText3" presStyleLbl="fgAcc2" presStyleIdx="0" presStyleCnt="1" custLinFactY="-97277" custLinFactNeighborX="34830" custLinFactNeighborY="-100000">
        <dgm:presLayoutVars>
          <dgm:chMax val="0"/>
          <dgm:chPref val="0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8D61F10-C5FA-4993-8175-24EC449206F5}" type="pres">
      <dgm:prSet presAssocID="{17C468C1-3FB4-488B-B1FD-7C5A0C3E0A71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A96DEC02-C1B2-4FEF-A6FE-9587879300E2}" type="pres">
      <dgm:prSet presAssocID="{17C468C1-3FB4-488B-B1FD-7C5A0C3E0A71}" presName="hierChild6" presStyleCnt="0"/>
      <dgm:spPr/>
      <dgm:t>
        <a:bodyPr/>
        <a:lstStyle/>
        <a:p>
          <a:pPr latinLnBrk="1"/>
          <a:endParaRPr lang="ko-KR" altLang="en-US"/>
        </a:p>
      </dgm:t>
    </dgm:pt>
    <dgm:pt modelId="{F534F061-7F0C-4E01-A8A8-CF8CA7374AE2}" type="pres">
      <dgm:prSet presAssocID="{17C468C1-3FB4-488B-B1FD-7C5A0C3E0A71}" presName="hierChild7" presStyleCnt="0"/>
      <dgm:spPr/>
      <dgm:t>
        <a:bodyPr/>
        <a:lstStyle/>
        <a:p>
          <a:pPr latinLnBrk="1"/>
          <a:endParaRPr lang="ko-KR" altLang="en-US"/>
        </a:p>
      </dgm:t>
    </dgm:pt>
  </dgm:ptLst>
  <dgm:cxnLst>
    <dgm:cxn modelId="{DCF184AE-2AC1-4B4A-82F1-78BC901DAB11}" type="presOf" srcId="{51AA9338-8A86-46BF-BC3C-A6892B35665F}" destId="{68452A84-1764-4B9D-882B-EF7424CABE08}" srcOrd="0" destOrd="0" presId="urn:microsoft.com/office/officeart/2008/layout/NameandTitleOrganizationalChart"/>
    <dgm:cxn modelId="{76206DEA-2F81-493A-AC13-D3098E9E3756}" type="presOf" srcId="{7190AA40-B8ED-4BC2-AB38-F717EEF25D1E}" destId="{F499C5B2-E39B-440E-895E-1202ACBF0242}" srcOrd="0" destOrd="0" presId="urn:microsoft.com/office/officeart/2008/layout/NameandTitleOrganizationalChart"/>
    <dgm:cxn modelId="{913E6688-3425-4041-B114-7BB164EE53BF}" type="presOf" srcId="{C1FBAFDC-D4F9-4734-B9BC-03DC12941A7D}" destId="{D98EFF3E-13FE-438D-B5E5-E2238366890C}" srcOrd="1" destOrd="0" presId="urn:microsoft.com/office/officeart/2008/layout/NameandTitleOrganizationalChart"/>
    <dgm:cxn modelId="{09AB72AB-469F-411D-AFB5-53D3839074E4}" type="presOf" srcId="{17C468C1-3FB4-488B-B1FD-7C5A0C3E0A71}" destId="{E8D61F10-C5FA-4993-8175-24EC449206F5}" srcOrd="1" destOrd="0" presId="urn:microsoft.com/office/officeart/2008/layout/NameandTitleOrganizationalChart"/>
    <dgm:cxn modelId="{BD6C1336-8A6F-4808-88DE-52249C4F5EDB}" type="presOf" srcId="{AACE42DC-9EB9-4C2D-ABE4-8BB1C68776D6}" destId="{BB1CFCCF-A175-4EAC-9A36-7F532193CBB3}" srcOrd="0" destOrd="0" presId="urn:microsoft.com/office/officeart/2008/layout/NameandTitleOrganizationalChart"/>
    <dgm:cxn modelId="{F3AF6E04-A123-4361-8E6E-E748E7B79634}" srcId="{C51744E7-0F8F-4FD4-B2D1-EEBCA90E43C2}" destId="{15C62C2B-07BD-4CBB-8215-88465A41CEAD}" srcOrd="0" destOrd="0" parTransId="{72011546-8F03-40EA-815A-010C618BCFF8}" sibTransId="{5C4EC171-53CD-40E7-B788-C46CC1BF6A4F}"/>
    <dgm:cxn modelId="{E3AEB730-8E5C-4EB0-9958-6EE67963C7F9}" type="presOf" srcId="{51CDD89D-5FB4-4DF9-833D-5D4983E049F2}" destId="{A6F8FE37-BDA3-419E-8EEF-956F5D267953}" srcOrd="0" destOrd="0" presId="urn:microsoft.com/office/officeart/2008/layout/NameandTitleOrganizationalChart"/>
    <dgm:cxn modelId="{58F09636-F664-443C-97B8-4E37E7085E00}" srcId="{C51744E7-0F8F-4FD4-B2D1-EEBCA90E43C2}" destId="{A65E3398-99D1-4826-9AE2-0B463023DA49}" srcOrd="1" destOrd="0" parTransId="{B1AA1CE0-96C8-4250-9FA3-6D2ACB420345}" sibTransId="{73A4B1EC-2B46-4A51-B482-2016DE3B1F40}"/>
    <dgm:cxn modelId="{9353EFAD-C8AA-4D49-97F7-FCB7D994211F}" type="presOf" srcId="{5C4EC171-53CD-40E7-B788-C46CC1BF6A4F}" destId="{5F6051D1-C5D0-4965-BB87-A848B9480F09}" srcOrd="0" destOrd="0" presId="urn:microsoft.com/office/officeart/2008/layout/NameandTitleOrganizationalChart"/>
    <dgm:cxn modelId="{5635827F-A456-47CD-9C64-37E5CF8969ED}" type="presOf" srcId="{B1AA1CE0-96C8-4250-9FA3-6D2ACB420345}" destId="{20EBE8E5-5BC7-4527-B4F9-64D54550E88B}" srcOrd="0" destOrd="0" presId="urn:microsoft.com/office/officeart/2008/layout/NameandTitleOrganizationalChart"/>
    <dgm:cxn modelId="{4B023A51-4FC0-4645-B22F-BDE22EACF51F}" type="presOf" srcId="{1C57C3C2-2011-4FDB-A66C-1FB6B06A6476}" destId="{8BCCC0FE-2331-4973-B4F6-A0A5B4D617C2}" srcOrd="0" destOrd="0" presId="urn:microsoft.com/office/officeart/2008/layout/NameandTitleOrganizationalChart"/>
    <dgm:cxn modelId="{D6297A3A-B5F0-4803-8D16-1C3720980436}" type="presOf" srcId="{A65E3398-99D1-4826-9AE2-0B463023DA49}" destId="{76797A45-8EFA-4044-9E14-4FF6771430FF}" srcOrd="0" destOrd="0" presId="urn:microsoft.com/office/officeart/2008/layout/NameandTitleOrganizationalChart"/>
    <dgm:cxn modelId="{E3FAB4CA-1452-4E57-A5FA-988ABB7566C3}" srcId="{51AA9338-8A86-46BF-BC3C-A6892B35665F}" destId="{36EB8E63-7103-4BF8-BCB7-1A510AF35831}" srcOrd="0" destOrd="0" parTransId="{0AFC638A-9F34-4490-ACFB-71F6F138253E}" sibTransId="{0BC22A80-8B85-4E32-80A5-355C726B9749}"/>
    <dgm:cxn modelId="{5297F6B9-F467-4FE6-8DF6-501A0C05C1F0}" type="presOf" srcId="{15C62C2B-07BD-4CBB-8215-88465A41CEAD}" destId="{8F789391-2DD4-4E27-836C-F6DC58D3956F}" srcOrd="0" destOrd="0" presId="urn:microsoft.com/office/officeart/2008/layout/NameandTitleOrganizationalChart"/>
    <dgm:cxn modelId="{4E8AC065-D649-46DE-85E3-0E6CCC852F6B}" type="presOf" srcId="{A65E3398-99D1-4826-9AE2-0B463023DA49}" destId="{D603C0CC-FB55-4AB4-8B1A-06B66D8FB803}" srcOrd="1" destOrd="0" presId="urn:microsoft.com/office/officeart/2008/layout/NameandTitleOrganizationalChart"/>
    <dgm:cxn modelId="{D583512C-F9B9-45B3-8390-051EE6525005}" type="presOf" srcId="{0BC22A80-8B85-4E32-80A5-355C726B9749}" destId="{F17AEFD5-97F1-43A9-9ABC-4D5005789E3C}" srcOrd="0" destOrd="0" presId="urn:microsoft.com/office/officeart/2008/layout/NameandTitleOrganizationalChart"/>
    <dgm:cxn modelId="{5702BB24-A031-47D6-AF50-A8122CB260BE}" type="presOf" srcId="{1C57C3C2-2011-4FDB-A66C-1FB6B06A6476}" destId="{2E35B040-C077-4E7B-A200-88F7B07737AE}" srcOrd="1" destOrd="0" presId="urn:microsoft.com/office/officeart/2008/layout/NameandTitleOrganizationalChart"/>
    <dgm:cxn modelId="{34F31B9F-58D3-4D30-AB75-3B1FD86F2974}" srcId="{C1FBAFDC-D4F9-4734-B9BC-03DC12941A7D}" destId="{1C57C3C2-2011-4FDB-A66C-1FB6B06A6476}" srcOrd="0" destOrd="0" parTransId="{98221474-F013-4F19-8CA1-DB4B84C4361D}" sibTransId="{2D319161-A52F-4FB0-94D1-90B9FA31DD40}"/>
    <dgm:cxn modelId="{64D98917-7021-4491-B34D-595826CC698B}" type="presOf" srcId="{15C62C2B-07BD-4CBB-8215-88465A41CEAD}" destId="{D1C461FD-60E0-43C0-A8A6-F42C10441734}" srcOrd="1" destOrd="0" presId="urn:microsoft.com/office/officeart/2008/layout/NameandTitleOrganizationalChart"/>
    <dgm:cxn modelId="{7C80E60B-24E5-4CA7-A07E-C900D4FB94B7}" srcId="{36EB8E63-7103-4BF8-BCB7-1A510AF35831}" destId="{C51744E7-0F8F-4FD4-B2D1-EEBCA90E43C2}" srcOrd="1" destOrd="0" parTransId="{11ADB8C2-A922-4767-909E-C0E4A66C1B8A}" sibTransId="{AACE42DC-9EB9-4C2D-ABE4-8BB1C68776D6}"/>
    <dgm:cxn modelId="{0D8C2044-6EBE-4E3C-A5C4-E1FF7CD423D8}" type="presOf" srcId="{11ADB8C2-A922-4767-909E-C0E4A66C1B8A}" destId="{10C91FAA-9A82-42E7-8621-A7ABF1B412A6}" srcOrd="0" destOrd="0" presId="urn:microsoft.com/office/officeart/2008/layout/NameandTitleOrganizationalChart"/>
    <dgm:cxn modelId="{72315BE9-E030-42D5-9FE8-070EF13301F5}" type="presOf" srcId="{C51744E7-0F8F-4FD4-B2D1-EEBCA90E43C2}" destId="{8D22982E-6C60-412A-A39C-EAAF69101FD0}" srcOrd="1" destOrd="0" presId="urn:microsoft.com/office/officeart/2008/layout/NameandTitleOrganizationalChart"/>
    <dgm:cxn modelId="{F248B2ED-9062-47B7-8B29-65B2053058B6}" type="presOf" srcId="{77C7CB3C-6D96-40CE-A2A8-2B38E1EF358B}" destId="{9F7985F9-F315-4F0B-B29F-77063C244B22}" srcOrd="0" destOrd="0" presId="urn:microsoft.com/office/officeart/2008/layout/NameandTitleOrganizationalChart"/>
    <dgm:cxn modelId="{2797A66E-66D1-47D4-B277-2E8B1DE612E2}" type="presOf" srcId="{73A4B1EC-2B46-4A51-B482-2016DE3B1F40}" destId="{58931FF2-12A1-4D1B-B8B6-19CF8769BAD9}" srcOrd="0" destOrd="0" presId="urn:microsoft.com/office/officeart/2008/layout/NameandTitleOrganizationalChart"/>
    <dgm:cxn modelId="{DA079D64-1567-4BC0-ABE0-062A05CB7BC9}" srcId="{36EB8E63-7103-4BF8-BCB7-1A510AF35831}" destId="{17C468C1-3FB4-488B-B1FD-7C5A0C3E0A71}" srcOrd="0" destOrd="0" parTransId="{77C7CB3C-6D96-40CE-A2A8-2B38E1EF358B}" sibTransId="{7190AA40-B8ED-4BC2-AB38-F717EEF25D1E}"/>
    <dgm:cxn modelId="{1DF64C21-010F-4CC3-9437-70A48F676B3F}" type="presOf" srcId="{98221474-F013-4F19-8CA1-DB4B84C4361D}" destId="{3A0154C6-0A91-4DE7-94AA-3ED2B1176C5E}" srcOrd="0" destOrd="0" presId="urn:microsoft.com/office/officeart/2008/layout/NameandTitleOrganizationalChart"/>
    <dgm:cxn modelId="{D916159C-2382-42BA-BC72-6882AFD7C5CA}" type="presOf" srcId="{A42BFA5C-7025-4C1D-8893-D2D517352013}" destId="{B601A4AF-E495-4979-951D-9E87D95C89D7}" srcOrd="0" destOrd="0" presId="urn:microsoft.com/office/officeart/2008/layout/NameandTitleOrganizationalChart"/>
    <dgm:cxn modelId="{2C946495-751D-476C-A0A8-628D30A08C33}" type="presOf" srcId="{17C468C1-3FB4-488B-B1FD-7C5A0C3E0A71}" destId="{D697E66F-51E2-42D1-9585-0CB316F313F4}" srcOrd="0" destOrd="0" presId="urn:microsoft.com/office/officeart/2008/layout/NameandTitleOrganizationalChart"/>
    <dgm:cxn modelId="{61660FFB-B0D2-41FC-9634-CCE7C9166CF1}" type="presOf" srcId="{C1FBAFDC-D4F9-4734-B9BC-03DC12941A7D}" destId="{C82DBBFC-A83E-4116-8E2F-A5B0B3C19F51}" srcOrd="0" destOrd="0" presId="urn:microsoft.com/office/officeart/2008/layout/NameandTitleOrganizationalChart"/>
    <dgm:cxn modelId="{0C1F109B-462B-4F4F-A224-D41027EB2C74}" type="presOf" srcId="{72011546-8F03-40EA-815A-010C618BCFF8}" destId="{9F7E6A1A-0C51-4AB5-A918-25DDF375D983}" srcOrd="0" destOrd="0" presId="urn:microsoft.com/office/officeart/2008/layout/NameandTitleOrganizationalChart"/>
    <dgm:cxn modelId="{46FA81CA-5D96-4301-9EF7-BAF8425ADD0F}" type="presOf" srcId="{36EB8E63-7103-4BF8-BCB7-1A510AF35831}" destId="{E18786E2-62B0-42E9-B36E-1A1305ED7AAE}" srcOrd="0" destOrd="0" presId="urn:microsoft.com/office/officeart/2008/layout/NameandTitleOrganizationalChart"/>
    <dgm:cxn modelId="{C9B0A34D-837D-44EC-95AB-190FF587CD4A}" type="presOf" srcId="{2D319161-A52F-4FB0-94D1-90B9FA31DD40}" destId="{3A75C75B-F81B-4601-8E5E-73C5320C2D2C}" srcOrd="0" destOrd="0" presId="urn:microsoft.com/office/officeart/2008/layout/NameandTitleOrganizationalChart"/>
    <dgm:cxn modelId="{3F97F670-4866-450F-A48E-25E3B43A27BC}" type="presOf" srcId="{36EB8E63-7103-4BF8-BCB7-1A510AF35831}" destId="{BEF4E862-BFC6-4E81-B27F-318312A359A4}" srcOrd="1" destOrd="0" presId="urn:microsoft.com/office/officeart/2008/layout/NameandTitleOrganizationalChart"/>
    <dgm:cxn modelId="{BA37C6D5-678A-4A9D-BD32-BAA17C5FC328}" type="presOf" srcId="{C51744E7-0F8F-4FD4-B2D1-EEBCA90E43C2}" destId="{B2EF71B7-DC0F-4DAC-9E14-4EE54751BFCB}" srcOrd="0" destOrd="0" presId="urn:microsoft.com/office/officeart/2008/layout/NameandTitleOrganizationalChart"/>
    <dgm:cxn modelId="{B7E75BB8-3CEA-4178-8544-35E7282FC291}" srcId="{36EB8E63-7103-4BF8-BCB7-1A510AF35831}" destId="{C1FBAFDC-D4F9-4734-B9BC-03DC12941A7D}" srcOrd="2" destOrd="0" parTransId="{A42BFA5C-7025-4C1D-8893-D2D517352013}" sibTransId="{51CDD89D-5FB4-4DF9-833D-5D4983E049F2}"/>
    <dgm:cxn modelId="{D8D707B7-7936-4345-BD4D-A81F63531B77}" type="presParOf" srcId="{68452A84-1764-4B9D-882B-EF7424CABE08}" destId="{C0A2D0A6-E89B-4FE8-A579-41F643F3CD98}" srcOrd="0" destOrd="0" presId="urn:microsoft.com/office/officeart/2008/layout/NameandTitleOrganizationalChart"/>
    <dgm:cxn modelId="{770EB4F2-F253-4AD5-8CC9-AFA51D1AE73E}" type="presParOf" srcId="{C0A2D0A6-E89B-4FE8-A579-41F643F3CD98}" destId="{0F83ADD0-4D01-46CD-BE5B-DBDB44C91CA3}" srcOrd="0" destOrd="0" presId="urn:microsoft.com/office/officeart/2008/layout/NameandTitleOrganizationalChart"/>
    <dgm:cxn modelId="{E082FC77-0096-4806-8F1C-45A323A5D936}" type="presParOf" srcId="{0F83ADD0-4D01-46CD-BE5B-DBDB44C91CA3}" destId="{E18786E2-62B0-42E9-B36E-1A1305ED7AAE}" srcOrd="0" destOrd="0" presId="urn:microsoft.com/office/officeart/2008/layout/NameandTitleOrganizationalChart"/>
    <dgm:cxn modelId="{AA959BD9-9B8A-4919-9800-A862C95B2BA4}" type="presParOf" srcId="{0F83ADD0-4D01-46CD-BE5B-DBDB44C91CA3}" destId="{F17AEFD5-97F1-43A9-9ABC-4D5005789E3C}" srcOrd="1" destOrd="0" presId="urn:microsoft.com/office/officeart/2008/layout/NameandTitleOrganizationalChart"/>
    <dgm:cxn modelId="{D0CB81DF-C457-4096-AF58-EBD3BCCAB1C9}" type="presParOf" srcId="{0F83ADD0-4D01-46CD-BE5B-DBDB44C91CA3}" destId="{BEF4E862-BFC6-4E81-B27F-318312A359A4}" srcOrd="2" destOrd="0" presId="urn:microsoft.com/office/officeart/2008/layout/NameandTitleOrganizationalChart"/>
    <dgm:cxn modelId="{614B55B6-6B6F-4F12-A183-AAE01E032548}" type="presParOf" srcId="{C0A2D0A6-E89B-4FE8-A579-41F643F3CD98}" destId="{88A8131D-AA27-4CBC-A759-4EC39E7BBA42}" srcOrd="1" destOrd="0" presId="urn:microsoft.com/office/officeart/2008/layout/NameandTitleOrganizationalChart"/>
    <dgm:cxn modelId="{E19A3EB4-82EB-44C4-A324-BDF79487EECA}" type="presParOf" srcId="{88A8131D-AA27-4CBC-A759-4EC39E7BBA42}" destId="{10C91FAA-9A82-42E7-8621-A7ABF1B412A6}" srcOrd="0" destOrd="0" presId="urn:microsoft.com/office/officeart/2008/layout/NameandTitleOrganizationalChart"/>
    <dgm:cxn modelId="{8EC1D5D1-C3C0-4386-BFCA-9B1BE2F7CEB4}" type="presParOf" srcId="{88A8131D-AA27-4CBC-A759-4EC39E7BBA42}" destId="{4ABD10F5-BAF3-4B23-AF5F-B4CD210A66B0}" srcOrd="1" destOrd="0" presId="urn:microsoft.com/office/officeart/2008/layout/NameandTitleOrganizationalChart"/>
    <dgm:cxn modelId="{420DB94C-7856-48C2-B66A-78DB36DC7F24}" type="presParOf" srcId="{4ABD10F5-BAF3-4B23-AF5F-B4CD210A66B0}" destId="{CBEAF18A-14CE-45C3-A753-9CA8FC8340B0}" srcOrd="0" destOrd="0" presId="urn:microsoft.com/office/officeart/2008/layout/NameandTitleOrganizationalChart"/>
    <dgm:cxn modelId="{863CD44C-BB96-42B2-BED6-B7C7B8377E3D}" type="presParOf" srcId="{CBEAF18A-14CE-45C3-A753-9CA8FC8340B0}" destId="{B2EF71B7-DC0F-4DAC-9E14-4EE54751BFCB}" srcOrd="0" destOrd="0" presId="urn:microsoft.com/office/officeart/2008/layout/NameandTitleOrganizationalChart"/>
    <dgm:cxn modelId="{A5E58966-0DCB-47FA-B0A9-C4DE51D21C4D}" type="presParOf" srcId="{CBEAF18A-14CE-45C3-A753-9CA8FC8340B0}" destId="{BB1CFCCF-A175-4EAC-9A36-7F532193CBB3}" srcOrd="1" destOrd="0" presId="urn:microsoft.com/office/officeart/2008/layout/NameandTitleOrganizationalChart"/>
    <dgm:cxn modelId="{D59BDA27-BBD8-444D-AEEC-794BF628436D}" type="presParOf" srcId="{CBEAF18A-14CE-45C3-A753-9CA8FC8340B0}" destId="{8D22982E-6C60-412A-A39C-EAAF69101FD0}" srcOrd="2" destOrd="0" presId="urn:microsoft.com/office/officeart/2008/layout/NameandTitleOrganizationalChart"/>
    <dgm:cxn modelId="{03F8BC01-0A20-4B84-A175-830F955C63FD}" type="presParOf" srcId="{4ABD10F5-BAF3-4B23-AF5F-B4CD210A66B0}" destId="{05F529BD-5189-44FE-8196-6C09FBA21F45}" srcOrd="1" destOrd="0" presId="urn:microsoft.com/office/officeart/2008/layout/NameandTitleOrganizationalChart"/>
    <dgm:cxn modelId="{72E04CFF-7B3E-4089-B869-E2DA56BB1014}" type="presParOf" srcId="{05F529BD-5189-44FE-8196-6C09FBA21F45}" destId="{9F7E6A1A-0C51-4AB5-A918-25DDF375D983}" srcOrd="0" destOrd="0" presId="urn:microsoft.com/office/officeart/2008/layout/NameandTitleOrganizationalChart"/>
    <dgm:cxn modelId="{25F5D3D7-9B27-4049-BE42-00AE496A089F}" type="presParOf" srcId="{05F529BD-5189-44FE-8196-6C09FBA21F45}" destId="{7AB65965-9081-458B-AE58-1553BF734B2D}" srcOrd="1" destOrd="0" presId="urn:microsoft.com/office/officeart/2008/layout/NameandTitleOrganizationalChart"/>
    <dgm:cxn modelId="{5E80A96D-FADC-4494-8E20-2592E766EED5}" type="presParOf" srcId="{7AB65965-9081-458B-AE58-1553BF734B2D}" destId="{539FE3A7-B7CE-48FD-8D96-15FDDE4703C3}" srcOrd="0" destOrd="0" presId="urn:microsoft.com/office/officeart/2008/layout/NameandTitleOrganizationalChart"/>
    <dgm:cxn modelId="{603512CD-0410-4A17-ADAC-87F9817502E2}" type="presParOf" srcId="{539FE3A7-B7CE-48FD-8D96-15FDDE4703C3}" destId="{8F789391-2DD4-4E27-836C-F6DC58D3956F}" srcOrd="0" destOrd="0" presId="urn:microsoft.com/office/officeart/2008/layout/NameandTitleOrganizationalChart"/>
    <dgm:cxn modelId="{EDB5C2AA-9A97-4EA3-B6F8-7156D3F9E6FB}" type="presParOf" srcId="{539FE3A7-B7CE-48FD-8D96-15FDDE4703C3}" destId="{5F6051D1-C5D0-4965-BB87-A848B9480F09}" srcOrd="1" destOrd="0" presId="urn:microsoft.com/office/officeart/2008/layout/NameandTitleOrganizationalChart"/>
    <dgm:cxn modelId="{7761BE77-43EF-476A-B2CC-5EFB721F483D}" type="presParOf" srcId="{539FE3A7-B7CE-48FD-8D96-15FDDE4703C3}" destId="{D1C461FD-60E0-43C0-A8A6-F42C10441734}" srcOrd="2" destOrd="0" presId="urn:microsoft.com/office/officeart/2008/layout/NameandTitleOrganizationalChart"/>
    <dgm:cxn modelId="{320E0CB2-957B-43F0-A291-8AFB3D4B43DC}" type="presParOf" srcId="{7AB65965-9081-458B-AE58-1553BF734B2D}" destId="{12148AE6-E307-4234-A0D9-FC082B95AE6E}" srcOrd="1" destOrd="0" presId="urn:microsoft.com/office/officeart/2008/layout/NameandTitleOrganizationalChart"/>
    <dgm:cxn modelId="{BF2F862C-911A-4534-875B-C9713D3FCF42}" type="presParOf" srcId="{7AB65965-9081-458B-AE58-1553BF734B2D}" destId="{9A9D6EA1-1641-4C02-A1BE-9C02AADE4D1A}" srcOrd="2" destOrd="0" presId="urn:microsoft.com/office/officeart/2008/layout/NameandTitleOrganizationalChart"/>
    <dgm:cxn modelId="{9C746566-B226-4D75-BE5C-871E9063C98E}" type="presParOf" srcId="{05F529BD-5189-44FE-8196-6C09FBA21F45}" destId="{20EBE8E5-5BC7-4527-B4F9-64D54550E88B}" srcOrd="2" destOrd="0" presId="urn:microsoft.com/office/officeart/2008/layout/NameandTitleOrganizationalChart"/>
    <dgm:cxn modelId="{DCFA83A3-56BB-4348-93A4-E6BCAC2CC99B}" type="presParOf" srcId="{05F529BD-5189-44FE-8196-6C09FBA21F45}" destId="{D6857DF0-3539-48EE-9AE5-612788AA5964}" srcOrd="3" destOrd="0" presId="urn:microsoft.com/office/officeart/2008/layout/NameandTitleOrganizationalChart"/>
    <dgm:cxn modelId="{6D675B53-58B8-4B33-A3BB-1B8AD262CBAF}" type="presParOf" srcId="{D6857DF0-3539-48EE-9AE5-612788AA5964}" destId="{C1BAB935-E3B6-4662-BEA5-33AD3F48F5DE}" srcOrd="0" destOrd="0" presId="urn:microsoft.com/office/officeart/2008/layout/NameandTitleOrganizationalChart"/>
    <dgm:cxn modelId="{6229C416-021D-4403-9879-B0D36DCB8D9E}" type="presParOf" srcId="{C1BAB935-E3B6-4662-BEA5-33AD3F48F5DE}" destId="{76797A45-8EFA-4044-9E14-4FF6771430FF}" srcOrd="0" destOrd="0" presId="urn:microsoft.com/office/officeart/2008/layout/NameandTitleOrganizationalChart"/>
    <dgm:cxn modelId="{92B1F16E-EB26-4211-BCF3-FD6C457EB99F}" type="presParOf" srcId="{C1BAB935-E3B6-4662-BEA5-33AD3F48F5DE}" destId="{58931FF2-12A1-4D1B-B8B6-19CF8769BAD9}" srcOrd="1" destOrd="0" presId="urn:microsoft.com/office/officeart/2008/layout/NameandTitleOrganizationalChart"/>
    <dgm:cxn modelId="{7A55DAAB-8E70-4C40-AC02-8CFF7BF2E0A1}" type="presParOf" srcId="{C1BAB935-E3B6-4662-BEA5-33AD3F48F5DE}" destId="{D603C0CC-FB55-4AB4-8B1A-06B66D8FB803}" srcOrd="2" destOrd="0" presId="urn:microsoft.com/office/officeart/2008/layout/NameandTitleOrganizationalChart"/>
    <dgm:cxn modelId="{C2B483D6-FA5C-4656-9A1A-D1764984FCC4}" type="presParOf" srcId="{D6857DF0-3539-48EE-9AE5-612788AA5964}" destId="{A7372A0A-D4F6-4173-9E0F-AFB2DC565E83}" srcOrd="1" destOrd="0" presId="urn:microsoft.com/office/officeart/2008/layout/NameandTitleOrganizationalChart"/>
    <dgm:cxn modelId="{926AB59C-A04D-4CF1-A420-994EC3182B11}" type="presParOf" srcId="{D6857DF0-3539-48EE-9AE5-612788AA5964}" destId="{F77C482D-7B8D-4506-B24B-DACF3324B30A}" srcOrd="2" destOrd="0" presId="urn:microsoft.com/office/officeart/2008/layout/NameandTitleOrganizationalChart"/>
    <dgm:cxn modelId="{62D0894F-DC16-48E3-9F4C-9EE5E4C14AC9}" type="presParOf" srcId="{4ABD10F5-BAF3-4B23-AF5F-B4CD210A66B0}" destId="{8D684F6D-3C08-4738-9E52-393E9BE0CDD6}" srcOrd="2" destOrd="0" presId="urn:microsoft.com/office/officeart/2008/layout/NameandTitleOrganizationalChart"/>
    <dgm:cxn modelId="{B4E24AB2-EAF8-41CB-A7B4-447824D6888A}" type="presParOf" srcId="{88A8131D-AA27-4CBC-A759-4EC39E7BBA42}" destId="{B601A4AF-E495-4979-951D-9E87D95C89D7}" srcOrd="2" destOrd="0" presId="urn:microsoft.com/office/officeart/2008/layout/NameandTitleOrganizationalChart"/>
    <dgm:cxn modelId="{C2B68B6E-D72E-4A90-A4B1-8ECB37CC472F}" type="presParOf" srcId="{88A8131D-AA27-4CBC-A759-4EC39E7BBA42}" destId="{0021FF64-C345-4D6D-9185-3D2781BDD734}" srcOrd="3" destOrd="0" presId="urn:microsoft.com/office/officeart/2008/layout/NameandTitleOrganizationalChart"/>
    <dgm:cxn modelId="{8C18125A-1AA3-4418-A3BC-B75E846EDAB2}" type="presParOf" srcId="{0021FF64-C345-4D6D-9185-3D2781BDD734}" destId="{12E9287B-472B-4ED9-8116-E7015971C840}" srcOrd="0" destOrd="0" presId="urn:microsoft.com/office/officeart/2008/layout/NameandTitleOrganizationalChart"/>
    <dgm:cxn modelId="{0B17E6D2-AF88-4D74-AABA-279AC2F5A01C}" type="presParOf" srcId="{12E9287B-472B-4ED9-8116-E7015971C840}" destId="{C82DBBFC-A83E-4116-8E2F-A5B0B3C19F51}" srcOrd="0" destOrd="0" presId="urn:microsoft.com/office/officeart/2008/layout/NameandTitleOrganizationalChart"/>
    <dgm:cxn modelId="{F2785BFA-4861-492C-8005-8DD2CA91D267}" type="presParOf" srcId="{12E9287B-472B-4ED9-8116-E7015971C840}" destId="{A6F8FE37-BDA3-419E-8EEF-956F5D267953}" srcOrd="1" destOrd="0" presId="urn:microsoft.com/office/officeart/2008/layout/NameandTitleOrganizationalChart"/>
    <dgm:cxn modelId="{5D68E739-716A-4E04-ABB1-E90102C49149}" type="presParOf" srcId="{12E9287B-472B-4ED9-8116-E7015971C840}" destId="{D98EFF3E-13FE-438D-B5E5-E2238366890C}" srcOrd="2" destOrd="0" presId="urn:microsoft.com/office/officeart/2008/layout/NameandTitleOrganizationalChart"/>
    <dgm:cxn modelId="{A98A2DAB-312F-4D75-9E33-23F29A20B6E5}" type="presParOf" srcId="{0021FF64-C345-4D6D-9185-3D2781BDD734}" destId="{B1915CEF-38DE-41EC-83B6-346EA74099C6}" srcOrd="1" destOrd="0" presId="urn:microsoft.com/office/officeart/2008/layout/NameandTitleOrganizationalChart"/>
    <dgm:cxn modelId="{1E517ABB-2E61-407A-ADCB-8D0545CDF7F4}" type="presParOf" srcId="{B1915CEF-38DE-41EC-83B6-346EA74099C6}" destId="{3A0154C6-0A91-4DE7-94AA-3ED2B1176C5E}" srcOrd="0" destOrd="0" presId="urn:microsoft.com/office/officeart/2008/layout/NameandTitleOrganizationalChart"/>
    <dgm:cxn modelId="{DBE61B25-C1EA-4310-A4E3-0B3CD0743EC7}" type="presParOf" srcId="{B1915CEF-38DE-41EC-83B6-346EA74099C6}" destId="{6FBDA5AF-3043-4F43-9587-89D0AC4C5F54}" srcOrd="1" destOrd="0" presId="urn:microsoft.com/office/officeart/2008/layout/NameandTitleOrganizationalChart"/>
    <dgm:cxn modelId="{C8EF54F9-85A0-4072-B408-4E09E579E19F}" type="presParOf" srcId="{6FBDA5AF-3043-4F43-9587-89D0AC4C5F54}" destId="{ADA8786A-4790-4FF4-A047-71F755368555}" srcOrd="0" destOrd="0" presId="urn:microsoft.com/office/officeart/2008/layout/NameandTitleOrganizationalChart"/>
    <dgm:cxn modelId="{65CA703B-FC8E-4A7E-8250-F02C1C376B6A}" type="presParOf" srcId="{ADA8786A-4790-4FF4-A047-71F755368555}" destId="{8BCCC0FE-2331-4973-B4F6-A0A5B4D617C2}" srcOrd="0" destOrd="0" presId="urn:microsoft.com/office/officeart/2008/layout/NameandTitleOrganizationalChart"/>
    <dgm:cxn modelId="{9BEC727B-7739-4300-92C9-834DB8BC73B7}" type="presParOf" srcId="{ADA8786A-4790-4FF4-A047-71F755368555}" destId="{3A75C75B-F81B-4601-8E5E-73C5320C2D2C}" srcOrd="1" destOrd="0" presId="urn:microsoft.com/office/officeart/2008/layout/NameandTitleOrganizationalChart"/>
    <dgm:cxn modelId="{EFC8B8B4-9D6B-4ED5-A2F2-D515DBC01CE5}" type="presParOf" srcId="{ADA8786A-4790-4FF4-A047-71F755368555}" destId="{2E35B040-C077-4E7B-A200-88F7B07737AE}" srcOrd="2" destOrd="0" presId="urn:microsoft.com/office/officeart/2008/layout/NameandTitleOrganizationalChart"/>
    <dgm:cxn modelId="{20EF6079-ACC0-420B-89F9-424CA6756EB5}" type="presParOf" srcId="{6FBDA5AF-3043-4F43-9587-89D0AC4C5F54}" destId="{9F22A5EA-0C9C-4D69-A7C3-A076EAA12EF6}" srcOrd="1" destOrd="0" presId="urn:microsoft.com/office/officeart/2008/layout/NameandTitleOrganizationalChart"/>
    <dgm:cxn modelId="{D4393B5A-923E-4743-BF70-D7BD7FBACE66}" type="presParOf" srcId="{6FBDA5AF-3043-4F43-9587-89D0AC4C5F54}" destId="{6EBB46B0-A807-447D-908C-7CE6CAB53E09}" srcOrd="2" destOrd="0" presId="urn:microsoft.com/office/officeart/2008/layout/NameandTitleOrganizationalChart"/>
    <dgm:cxn modelId="{417F927C-899E-4DC1-BBAD-C087A7D1F9D6}" type="presParOf" srcId="{0021FF64-C345-4D6D-9185-3D2781BDD734}" destId="{4BB75C84-2AD3-4A30-A065-5D64A328EE97}" srcOrd="2" destOrd="0" presId="urn:microsoft.com/office/officeart/2008/layout/NameandTitleOrganizationalChart"/>
    <dgm:cxn modelId="{9C925A5D-191D-4A37-96C3-3AD9842E05BA}" type="presParOf" srcId="{C0A2D0A6-E89B-4FE8-A579-41F643F3CD98}" destId="{F5A44BF3-F0B6-49EC-B275-79C340BC5DDB}" srcOrd="2" destOrd="0" presId="urn:microsoft.com/office/officeart/2008/layout/NameandTitleOrganizationalChart"/>
    <dgm:cxn modelId="{F0F68A7B-C8C5-4B4C-9569-A8BEFADA1035}" type="presParOf" srcId="{F5A44BF3-F0B6-49EC-B275-79C340BC5DDB}" destId="{9F7985F9-F315-4F0B-B29F-77063C244B22}" srcOrd="0" destOrd="0" presId="urn:microsoft.com/office/officeart/2008/layout/NameandTitleOrganizationalChart"/>
    <dgm:cxn modelId="{9654A517-4220-4012-809E-7EAE80CC71D0}" type="presParOf" srcId="{F5A44BF3-F0B6-49EC-B275-79C340BC5DDB}" destId="{A4333C02-A184-4252-A940-84489799A8B3}" srcOrd="1" destOrd="0" presId="urn:microsoft.com/office/officeart/2008/layout/NameandTitleOrganizationalChart"/>
    <dgm:cxn modelId="{6236BEA3-957E-44D0-B6A5-8D26F9F97D8D}" type="presParOf" srcId="{A4333C02-A184-4252-A940-84489799A8B3}" destId="{989A0147-96BE-497D-A2B3-87729CD78FF1}" srcOrd="0" destOrd="0" presId="urn:microsoft.com/office/officeart/2008/layout/NameandTitleOrganizationalChart"/>
    <dgm:cxn modelId="{C2D06CDC-0C86-42A5-82CF-9A19BD5221BD}" type="presParOf" srcId="{989A0147-96BE-497D-A2B3-87729CD78FF1}" destId="{D697E66F-51E2-42D1-9585-0CB316F313F4}" srcOrd="0" destOrd="0" presId="urn:microsoft.com/office/officeart/2008/layout/NameandTitleOrganizationalChart"/>
    <dgm:cxn modelId="{7CDA49D3-C35F-45F8-9D67-03D2049AFABF}" type="presParOf" srcId="{989A0147-96BE-497D-A2B3-87729CD78FF1}" destId="{F499C5B2-E39B-440E-895E-1202ACBF0242}" srcOrd="1" destOrd="0" presId="urn:microsoft.com/office/officeart/2008/layout/NameandTitleOrganizationalChart"/>
    <dgm:cxn modelId="{A3896483-3593-4BCE-BD22-2532E9EAA040}" type="presParOf" srcId="{989A0147-96BE-497D-A2B3-87729CD78FF1}" destId="{E8D61F10-C5FA-4993-8175-24EC449206F5}" srcOrd="2" destOrd="0" presId="urn:microsoft.com/office/officeart/2008/layout/NameandTitleOrganizationalChart"/>
    <dgm:cxn modelId="{5025872E-CCD5-482C-8F8F-762B61929F62}" type="presParOf" srcId="{A4333C02-A184-4252-A940-84489799A8B3}" destId="{A96DEC02-C1B2-4FEF-A6FE-9587879300E2}" srcOrd="1" destOrd="0" presId="urn:microsoft.com/office/officeart/2008/layout/NameandTitleOrganizationalChart"/>
    <dgm:cxn modelId="{3FCA5315-FE7B-465B-B410-960A7E34F302}" type="presParOf" srcId="{A4333C02-A184-4252-A940-84489799A8B3}" destId="{F534F061-7F0C-4E01-A8A8-CF8CA7374AE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985F9-F315-4F0B-B29F-77063C244B22}">
      <dsp:nvSpPr>
        <dsp:cNvPr id="0" name=""/>
        <dsp:cNvSpPr/>
      </dsp:nvSpPr>
      <dsp:spPr>
        <a:xfrm>
          <a:off x="4515238" y="565804"/>
          <a:ext cx="193142" cy="742428"/>
        </a:xfrm>
        <a:custGeom>
          <a:avLst/>
          <a:gdLst/>
          <a:ahLst/>
          <a:cxnLst/>
          <a:rect l="0" t="0" r="0" b="0"/>
          <a:pathLst>
            <a:path>
              <a:moveTo>
                <a:pt x="193142" y="0"/>
              </a:moveTo>
              <a:lnTo>
                <a:pt x="193142" y="742428"/>
              </a:lnTo>
              <a:lnTo>
                <a:pt x="0" y="742428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154C6-0A91-4DE7-94AA-3ED2B1176C5E}">
      <dsp:nvSpPr>
        <dsp:cNvPr id="0" name=""/>
        <dsp:cNvSpPr/>
      </dsp:nvSpPr>
      <dsp:spPr>
        <a:xfrm>
          <a:off x="6551096" y="2937788"/>
          <a:ext cx="331168" cy="662614"/>
        </a:xfrm>
        <a:custGeom>
          <a:avLst/>
          <a:gdLst/>
          <a:ahLst/>
          <a:cxnLst/>
          <a:rect l="0" t="0" r="0" b="0"/>
          <a:pathLst>
            <a:path>
              <a:moveTo>
                <a:pt x="331168" y="0"/>
              </a:moveTo>
              <a:lnTo>
                <a:pt x="331168" y="451603"/>
              </a:lnTo>
              <a:lnTo>
                <a:pt x="0" y="451603"/>
              </a:lnTo>
              <a:lnTo>
                <a:pt x="0" y="662614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1A4AF-E495-4979-951D-9E87D95C89D7}">
      <dsp:nvSpPr>
        <dsp:cNvPr id="0" name=""/>
        <dsp:cNvSpPr/>
      </dsp:nvSpPr>
      <dsp:spPr>
        <a:xfrm>
          <a:off x="4708380" y="565804"/>
          <a:ext cx="2173884" cy="1810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9448"/>
              </a:lnTo>
              <a:lnTo>
                <a:pt x="2173884" y="1599448"/>
              </a:lnTo>
              <a:lnTo>
                <a:pt x="2173884" y="1810459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BE8E5-5BC7-4527-B4F9-64D54550E88B}">
      <dsp:nvSpPr>
        <dsp:cNvPr id="0" name=""/>
        <dsp:cNvSpPr/>
      </dsp:nvSpPr>
      <dsp:spPr>
        <a:xfrm>
          <a:off x="2951417" y="2841893"/>
          <a:ext cx="1382850" cy="758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7500"/>
              </a:lnTo>
              <a:lnTo>
                <a:pt x="1382850" y="547500"/>
              </a:lnTo>
              <a:lnTo>
                <a:pt x="1382850" y="758510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E6A1A-0C51-4AB5-A918-25DDF375D983}">
      <dsp:nvSpPr>
        <dsp:cNvPr id="0" name=""/>
        <dsp:cNvSpPr/>
      </dsp:nvSpPr>
      <dsp:spPr>
        <a:xfrm>
          <a:off x="1587562" y="2841893"/>
          <a:ext cx="1363855" cy="758510"/>
        </a:xfrm>
        <a:custGeom>
          <a:avLst/>
          <a:gdLst/>
          <a:ahLst/>
          <a:cxnLst/>
          <a:rect l="0" t="0" r="0" b="0"/>
          <a:pathLst>
            <a:path>
              <a:moveTo>
                <a:pt x="1363855" y="0"/>
              </a:moveTo>
              <a:lnTo>
                <a:pt x="1363855" y="547500"/>
              </a:lnTo>
              <a:lnTo>
                <a:pt x="0" y="547500"/>
              </a:lnTo>
              <a:lnTo>
                <a:pt x="0" y="758510"/>
              </a:lnTo>
            </a:path>
          </a:pathLst>
        </a:custGeom>
        <a:noFill/>
        <a:ln w="127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C91FAA-9A82-42E7-8621-A7ABF1B412A6}">
      <dsp:nvSpPr>
        <dsp:cNvPr id="0" name=""/>
        <dsp:cNvSpPr/>
      </dsp:nvSpPr>
      <dsp:spPr>
        <a:xfrm>
          <a:off x="2951417" y="565804"/>
          <a:ext cx="1756962" cy="1810459"/>
        </a:xfrm>
        <a:custGeom>
          <a:avLst/>
          <a:gdLst/>
          <a:ahLst/>
          <a:cxnLst/>
          <a:rect l="0" t="0" r="0" b="0"/>
          <a:pathLst>
            <a:path>
              <a:moveTo>
                <a:pt x="1756962" y="0"/>
              </a:moveTo>
              <a:lnTo>
                <a:pt x="1756962" y="1599448"/>
              </a:lnTo>
              <a:lnTo>
                <a:pt x="0" y="1599448"/>
              </a:lnTo>
              <a:lnTo>
                <a:pt x="0" y="1810459"/>
              </a:lnTo>
            </a:path>
          </a:pathLst>
        </a:custGeom>
        <a:noFill/>
        <a:ln w="127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786E2-62B0-42E9-B36E-1A1305ED7AAE}">
      <dsp:nvSpPr>
        <dsp:cNvPr id="0" name=""/>
        <dsp:cNvSpPr/>
      </dsp:nvSpPr>
      <dsp:spPr>
        <a:xfrm>
          <a:off x="2646058" y="163"/>
          <a:ext cx="4124643" cy="565640"/>
        </a:xfrm>
        <a:prstGeom prst="rect">
          <a:avLst/>
        </a:prstGeom>
        <a:gradFill rotWithShape="0">
          <a:gsLst>
            <a:gs pos="0">
              <a:schemeClr val="accent5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27611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Data Management Direct (DMD)</a:t>
          </a:r>
          <a:endParaRPr lang="ko-KR" altLang="en-US" sz="1400" kern="1200" dirty="0"/>
        </a:p>
      </dsp:txBody>
      <dsp:txXfrm>
        <a:off x="2646058" y="163"/>
        <a:ext cx="4124643" cy="565640"/>
      </dsp:txXfrm>
    </dsp:sp>
    <dsp:sp modelId="{F17AEFD5-97F1-43A9-9ABC-4D5005789E3C}">
      <dsp:nvSpPr>
        <dsp:cNvPr id="0" name=""/>
        <dsp:cNvSpPr/>
      </dsp:nvSpPr>
      <dsp:spPr>
        <a:xfrm>
          <a:off x="4896548" y="432048"/>
          <a:ext cx="2447103" cy="30506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ko-KR" sz="1000" b="1" i="0" u="none" strike="noStrike" kern="1200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Bae, Kyun-Seop, MD, PhD</a:t>
          </a:r>
          <a:endParaRPr lang="ko-KR" altLang="en-US" sz="1000" kern="1200" dirty="0">
            <a:latin typeface="+mj-lt"/>
            <a:ea typeface="나눔고딕" panose="020D0604000000000000" pitchFamily="50" charset="-127"/>
          </a:endParaRPr>
        </a:p>
      </dsp:txBody>
      <dsp:txXfrm>
        <a:off x="4896548" y="432048"/>
        <a:ext cx="2447103" cy="305066"/>
      </dsp:txXfrm>
    </dsp:sp>
    <dsp:sp modelId="{B2EF71B7-DC0F-4DAC-9E14-4EE54751BFCB}">
      <dsp:nvSpPr>
        <dsp:cNvPr id="0" name=""/>
        <dsp:cNvSpPr/>
      </dsp:nvSpPr>
      <dsp:spPr>
        <a:xfrm>
          <a:off x="1370896" y="2376263"/>
          <a:ext cx="3161042" cy="465630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27611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Data Management Manager (DMM)</a:t>
          </a:r>
          <a:endParaRPr lang="ko-KR" altLang="en-US" sz="1400" kern="1200" dirty="0"/>
        </a:p>
      </dsp:txBody>
      <dsp:txXfrm>
        <a:off x="1370896" y="2376263"/>
        <a:ext cx="3161042" cy="465630"/>
      </dsp:txXfrm>
    </dsp:sp>
    <dsp:sp modelId="{BB1CFCCF-A175-4EAC-9A36-7F532193CBB3}">
      <dsp:nvSpPr>
        <dsp:cNvPr id="0" name=""/>
        <dsp:cNvSpPr/>
      </dsp:nvSpPr>
      <dsp:spPr>
        <a:xfrm>
          <a:off x="2234991" y="2664296"/>
          <a:ext cx="2454680" cy="39057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ko-KR" sz="1000" b="1" i="0" u="none" strike="noStrike" kern="1200" cap="none" normalizeH="0" baseline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Kim, Eun Na, MD</a:t>
          </a:r>
          <a:endParaRPr lang="ko-KR" altLang="en-US" sz="1000" b="1" kern="1200" dirty="0">
            <a:latin typeface="+mj-lt"/>
            <a:ea typeface="나눔고딕" panose="020D0604000000000000" pitchFamily="50" charset="-127"/>
          </a:endParaRPr>
        </a:p>
      </dsp:txBody>
      <dsp:txXfrm>
        <a:off x="2234991" y="2664296"/>
        <a:ext cx="2454680" cy="390577"/>
      </dsp:txXfrm>
    </dsp:sp>
    <dsp:sp modelId="{8F789391-2DD4-4E27-836C-F6DC58D3956F}">
      <dsp:nvSpPr>
        <dsp:cNvPr id="0" name=""/>
        <dsp:cNvSpPr/>
      </dsp:nvSpPr>
      <dsp:spPr>
        <a:xfrm>
          <a:off x="504054" y="3600404"/>
          <a:ext cx="2167015" cy="405338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127611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Clinical Data Manager (CDM)</a:t>
          </a:r>
          <a:endParaRPr lang="ko-KR" altLang="en-US" sz="1200" b="1" kern="1200" dirty="0"/>
        </a:p>
      </dsp:txBody>
      <dsp:txXfrm>
        <a:off x="504054" y="3600404"/>
        <a:ext cx="2167015" cy="405338"/>
      </dsp:txXfrm>
    </dsp:sp>
    <dsp:sp modelId="{5F6051D1-C5D0-4965-BB87-A848B9480F09}">
      <dsp:nvSpPr>
        <dsp:cNvPr id="0" name=""/>
        <dsp:cNvSpPr/>
      </dsp:nvSpPr>
      <dsp:spPr>
        <a:xfrm>
          <a:off x="936097" y="3888433"/>
          <a:ext cx="1886491" cy="9631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altLang="en-US" sz="1000" b="1" kern="1200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b="1" kern="1200" dirty="0">
            <a:latin typeface="+mj-lt"/>
            <a:ea typeface="나눔고딕" panose="020D0604000000000000" pitchFamily="50" charset="-127"/>
          </a:endParaRPr>
        </a:p>
      </dsp:txBody>
      <dsp:txXfrm>
        <a:off x="936097" y="3888433"/>
        <a:ext cx="1886491" cy="963187"/>
      </dsp:txXfrm>
    </dsp:sp>
    <dsp:sp modelId="{76797A45-8EFA-4044-9E14-4FF6771430FF}">
      <dsp:nvSpPr>
        <dsp:cNvPr id="0" name=""/>
        <dsp:cNvSpPr/>
      </dsp:nvSpPr>
      <dsp:spPr>
        <a:xfrm>
          <a:off x="3243102" y="3600404"/>
          <a:ext cx="2182333" cy="1053228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127611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Database Administrator (DBA)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Clinical Data Associate (CDA)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Quality Check Person(QCP)</a:t>
          </a:r>
          <a:endParaRPr lang="ko-KR" altLang="en-US" sz="1200" b="1" kern="1200" dirty="0"/>
        </a:p>
      </dsp:txBody>
      <dsp:txXfrm>
        <a:off x="3243102" y="3600404"/>
        <a:ext cx="2182333" cy="1053228"/>
      </dsp:txXfrm>
    </dsp:sp>
    <dsp:sp modelId="{58931FF2-12A1-4D1B-B8B6-19CF8769BAD9}">
      <dsp:nvSpPr>
        <dsp:cNvPr id="0" name=""/>
        <dsp:cNvSpPr/>
      </dsp:nvSpPr>
      <dsp:spPr>
        <a:xfrm>
          <a:off x="3852994" y="4405499"/>
          <a:ext cx="1873491" cy="9230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Lee, Shi </a:t>
          </a:r>
          <a:r>
            <a:rPr lang="en-US" altLang="en-US" sz="1000" b="1" kern="1200" dirty="0" err="1" smtClean="0">
              <a:latin typeface="+mj-lt"/>
              <a:ea typeface="나눔고딕" panose="020D0604000000000000" pitchFamily="50" charset="-127"/>
            </a:rPr>
            <a:t>Hyang</a:t>
          </a: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, RN 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Kim, Min Jeong, RN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Kim, Soyoung, RN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Jeong, Hye </a:t>
          </a:r>
          <a:r>
            <a:rPr lang="en-US" altLang="en-US" sz="1000" b="1" kern="1200" dirty="0" err="1" smtClean="0">
              <a:latin typeface="+mj-lt"/>
              <a:ea typeface="나눔고딕" panose="020D0604000000000000" pitchFamily="50" charset="-127"/>
            </a:rPr>
            <a:t>Rin</a:t>
          </a: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, RN</a:t>
          </a:r>
          <a:endParaRPr lang="ko-KR" altLang="en-US" sz="1000" b="1" kern="1200" dirty="0">
            <a:latin typeface="+mj-lt"/>
            <a:ea typeface="나눔고딕" panose="020D0604000000000000" pitchFamily="50" charset="-127"/>
          </a:endParaRPr>
        </a:p>
      </dsp:txBody>
      <dsp:txXfrm>
        <a:off x="3852994" y="4405499"/>
        <a:ext cx="1873491" cy="923092"/>
      </dsp:txXfrm>
    </dsp:sp>
    <dsp:sp modelId="{C82DBBFC-A83E-4116-8E2F-A5B0B3C19F51}">
      <dsp:nvSpPr>
        <dsp:cNvPr id="0" name=""/>
        <dsp:cNvSpPr/>
      </dsp:nvSpPr>
      <dsp:spPr>
        <a:xfrm>
          <a:off x="5480861" y="2376263"/>
          <a:ext cx="2802807" cy="561525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27611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1" kern="1200" dirty="0" smtClean="0"/>
            <a:t>Statistician Manager</a:t>
          </a:r>
          <a:endParaRPr lang="ko-KR" altLang="en-US" sz="1400" b="1" kern="1200" dirty="0"/>
        </a:p>
      </dsp:txBody>
      <dsp:txXfrm>
        <a:off x="5480861" y="2376263"/>
        <a:ext cx="2802807" cy="561525"/>
      </dsp:txXfrm>
    </dsp:sp>
    <dsp:sp modelId="{A6F8FE37-BDA3-419E-8EEF-956F5D267953}">
      <dsp:nvSpPr>
        <dsp:cNvPr id="0" name=""/>
        <dsp:cNvSpPr/>
      </dsp:nvSpPr>
      <dsp:spPr>
        <a:xfrm>
          <a:off x="6346046" y="2736303"/>
          <a:ext cx="2150897" cy="3014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ko-KR" sz="1000" b="1" i="0" u="none" strike="noStrike" kern="1200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Lim, </a:t>
          </a:r>
          <a:r>
            <a:rPr kumimoji="1" lang="en-US" altLang="ko-KR" sz="1000" b="1" i="0" u="none" strike="noStrike" kern="1200" cap="none" normalizeH="0" baseline="0" dirty="0" err="1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Hyeong-Seok</a:t>
          </a:r>
          <a:r>
            <a:rPr kumimoji="1" lang="en-US" altLang="ko-KR" sz="1000" b="1" i="0" u="none" strike="noStrike" kern="1200" cap="none" normalizeH="0" baseline="0" dirty="0" smtClean="0">
              <a:ln/>
              <a:effectLst/>
              <a:latin typeface="+mj-lt"/>
              <a:ea typeface="나눔고딕" panose="020D0604000000000000" pitchFamily="50" charset="-127"/>
              <a:cs typeface="Times New Roman" pitchFamily="18" charset="0"/>
            </a:rPr>
            <a:t>, MD, PhD</a:t>
          </a:r>
          <a:endParaRPr lang="ko-KR" altLang="en-US" sz="1000" kern="1200" dirty="0">
            <a:latin typeface="+mj-lt"/>
            <a:ea typeface="나눔고딕" panose="020D0604000000000000" pitchFamily="50" charset="-127"/>
          </a:endParaRPr>
        </a:p>
      </dsp:txBody>
      <dsp:txXfrm>
        <a:off x="6346046" y="2736303"/>
        <a:ext cx="2150897" cy="301443"/>
      </dsp:txXfrm>
    </dsp:sp>
    <dsp:sp modelId="{8BCCC0FE-2331-4973-B4F6-A0A5B4D617C2}">
      <dsp:nvSpPr>
        <dsp:cNvPr id="0" name=""/>
        <dsp:cNvSpPr/>
      </dsp:nvSpPr>
      <dsp:spPr>
        <a:xfrm>
          <a:off x="5760648" y="3600403"/>
          <a:ext cx="1580896" cy="313784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127611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b="1" kern="1200" dirty="0" smtClean="0"/>
            <a:t>Statistician</a:t>
          </a:r>
          <a:endParaRPr lang="ko-KR" altLang="en-US" sz="1200" b="1" kern="1200" dirty="0"/>
        </a:p>
      </dsp:txBody>
      <dsp:txXfrm>
        <a:off x="5760648" y="3600403"/>
        <a:ext cx="1580896" cy="313784"/>
      </dsp:txXfrm>
    </dsp:sp>
    <dsp:sp modelId="{3A75C75B-F81B-4601-8E5E-73C5320C2D2C}">
      <dsp:nvSpPr>
        <dsp:cNvPr id="0" name=""/>
        <dsp:cNvSpPr/>
      </dsp:nvSpPr>
      <dsp:spPr>
        <a:xfrm>
          <a:off x="6264695" y="3816424"/>
          <a:ext cx="1727848" cy="9342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Cho, Yong Soon, MD, PhD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altLang="en-US" sz="1000" b="1" kern="1200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Yoon, Seok Kyu, MD</a:t>
          </a:r>
          <a:endParaRPr lang="ko-KR" altLang="en-US" sz="1000" b="1" kern="1200" dirty="0" smtClean="0">
            <a:latin typeface="+mj-lt"/>
            <a:ea typeface="나눔고딕" panose="020D0604000000000000" pitchFamily="50" charset="-127"/>
          </a:endParaRPr>
        </a:p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000" b="1" kern="1200" dirty="0" smtClean="0">
              <a:latin typeface="+mj-lt"/>
              <a:ea typeface="나눔고딕" panose="020D0604000000000000" pitchFamily="50" charset="-127"/>
            </a:rPr>
            <a:t>Kim, Hyung Sub, MD, PhD</a:t>
          </a:r>
          <a:endParaRPr lang="ko-KR" altLang="en-US" sz="1000" kern="1200" dirty="0">
            <a:latin typeface="+mj-lt"/>
          </a:endParaRPr>
        </a:p>
      </dsp:txBody>
      <dsp:txXfrm>
        <a:off x="6264695" y="3816424"/>
        <a:ext cx="1727848" cy="934251"/>
      </dsp:txXfrm>
    </dsp:sp>
    <dsp:sp modelId="{D697E66F-51E2-42D1-9585-0CB316F313F4}">
      <dsp:nvSpPr>
        <dsp:cNvPr id="0" name=""/>
        <dsp:cNvSpPr/>
      </dsp:nvSpPr>
      <dsp:spPr>
        <a:xfrm>
          <a:off x="1522117" y="1018164"/>
          <a:ext cx="2993121" cy="580136"/>
        </a:xfrm>
        <a:prstGeom prst="rect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127611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IT Management</a:t>
          </a:r>
          <a:endParaRPr lang="ko-KR" altLang="en-US" sz="1400" kern="1200" dirty="0"/>
        </a:p>
      </dsp:txBody>
      <dsp:txXfrm>
        <a:off x="1522117" y="1018164"/>
        <a:ext cx="2993121" cy="580136"/>
      </dsp:txXfrm>
    </dsp:sp>
    <dsp:sp modelId="{F499C5B2-E39B-440E-895E-1202ACBF0242}">
      <dsp:nvSpPr>
        <dsp:cNvPr id="0" name=""/>
        <dsp:cNvSpPr/>
      </dsp:nvSpPr>
      <dsp:spPr>
        <a:xfrm>
          <a:off x="3024336" y="1368151"/>
          <a:ext cx="1571971" cy="3014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altLang="en-US" sz="1000" b="1" kern="1200" dirty="0" smtClean="0">
              <a:latin typeface="+mj-lt"/>
              <a:ea typeface="나눔고딕" panose="020D0604000000000000" pitchFamily="50" charset="-127"/>
            </a:rPr>
            <a:t>Han, Sung Pil, MD, PhD</a:t>
          </a:r>
          <a:endParaRPr lang="ko-KR" altLang="en-US" sz="1000" kern="1200" dirty="0">
            <a:latin typeface="+mj-lt"/>
            <a:ea typeface="나눔고딕" panose="020D0604000000000000" pitchFamily="50" charset="-127"/>
          </a:endParaRPr>
        </a:p>
      </dsp:txBody>
      <dsp:txXfrm>
        <a:off x="3024336" y="1368151"/>
        <a:ext cx="1571971" cy="301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3971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7942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1913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35885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19856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3827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7798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71770" algn="l" defTabSz="76794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99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</a:br>
            <a: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rgbClr val="FF0000"/>
                </a:solidFill>
                <a:ea typeface="나눔고딕" panose="020D0604000000000000" pitchFamily="50" charset="-127"/>
              </a:rPr>
            </a:br>
            <a:endParaRPr lang="en-US" altLang="ko-KR" sz="1000" b="1" dirty="0" smtClean="0">
              <a:solidFill>
                <a:srgbClr val="FF0000"/>
              </a:solidFill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06452B-B6B8-4D1A-A5DB-EC63412EC8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4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1" hangingPunct="1"/>
            <a:r>
              <a:rPr lang="en-US" altLang="ko-KR" sz="10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2016.08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ko-KR" altLang="ko-KR" sz="10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</a:t>
            </a:r>
            <a:r>
              <a:rPr lang="en-US" altLang="ko-KR" sz="10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 Script </a:t>
            </a:r>
            <a:r>
              <a:rPr lang="ko-KR" altLang="ko-KR" sz="10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완료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2016.09.01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 CRF SOP </a:t>
            </a:r>
            <a:r>
              <a:rPr lang="ko-KR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제정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2016.09.23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PDF CRF IRB </a:t>
            </a:r>
            <a:r>
              <a:rPr lang="ko-KR" altLang="ko-KR" sz="10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제출</a:t>
            </a:r>
            <a:endParaRPr lang="ko-KR" altLang="ko-KR" sz="10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120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lIns="38405" tIns="19202" rIns="38405" bIns="19202"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 lIns="38405" tIns="19202" rIns="38405" bIns="19202" anchor="b"/>
          <a:lstStyle>
            <a:lvl1pPr marL="0" indent="0" algn="ctr">
              <a:buNone/>
              <a:defRPr sz="2000"/>
            </a:lvl1pPr>
            <a:lvl2pPr marL="383952" indent="0" algn="ctr">
              <a:buNone/>
              <a:defRPr sz="1700"/>
            </a:lvl2pPr>
            <a:lvl3pPr marL="767904" indent="0" algn="ctr">
              <a:buNone/>
              <a:defRPr sz="1500"/>
            </a:lvl3pPr>
            <a:lvl4pPr marL="1151856" indent="0" algn="ctr">
              <a:buNone/>
              <a:defRPr sz="1300"/>
            </a:lvl4pPr>
            <a:lvl5pPr marL="1535808" indent="0" algn="ctr">
              <a:buNone/>
              <a:defRPr sz="1300"/>
            </a:lvl5pPr>
            <a:lvl6pPr marL="1919760" indent="0" algn="ctr">
              <a:buNone/>
              <a:defRPr sz="1300"/>
            </a:lvl6pPr>
            <a:lvl7pPr marL="2303712" indent="0" algn="ctr">
              <a:buNone/>
              <a:defRPr sz="1300"/>
            </a:lvl7pPr>
            <a:lvl8pPr marL="2687664" indent="0" algn="ctr">
              <a:buNone/>
              <a:defRPr sz="1300"/>
            </a:lvl8pPr>
            <a:lvl9pPr marL="3071616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6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txBody>
          <a:bodyPr lIns="38405" tIns="19202" rIns="38405" bIns="19202">
            <a:normAutofit/>
          </a:bodyPr>
          <a:lstStyle>
            <a:lvl1pPr marL="0" indent="0">
              <a:buNone/>
              <a:defRPr sz="13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1176268"/>
            <a:ext cx="2131205" cy="5681732"/>
          </a:xfrm>
          <a:custGeom>
            <a:avLst/>
            <a:gdLst>
              <a:gd name="connsiteX0" fmla="*/ 0 w 5681734"/>
              <a:gd name="connsiteY0" fmla="*/ 0 h 11363464"/>
              <a:gd name="connsiteX1" fmla="*/ 5681734 w 5681734"/>
              <a:gd name="connsiteY1" fmla="*/ 11363464 h 11363464"/>
              <a:gd name="connsiteX2" fmla="*/ 0 w 5681734"/>
              <a:gd name="connsiteY2" fmla="*/ 11363464 h 1136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1734" h="11363464">
                <a:moveTo>
                  <a:pt x="0" y="0"/>
                </a:moveTo>
                <a:lnTo>
                  <a:pt x="5681734" y="11363464"/>
                </a:lnTo>
                <a:lnTo>
                  <a:pt x="0" y="113634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38405" tIns="19202" rIns="38405" bIns="19202">
            <a:noAutofit/>
          </a:bodyPr>
          <a:lstStyle/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294898" y="0"/>
            <a:ext cx="3849102" cy="6857997"/>
          </a:xfrm>
          <a:custGeom>
            <a:avLst/>
            <a:gdLst>
              <a:gd name="connsiteX0" fmla="*/ 382 w 10261600"/>
              <a:gd name="connsiteY0" fmla="*/ 0 h 13792194"/>
              <a:gd name="connsiteX1" fmla="*/ 10261600 w 10261600"/>
              <a:gd name="connsiteY1" fmla="*/ 0 h 13792194"/>
              <a:gd name="connsiteX2" fmla="*/ 10261600 w 10261600"/>
              <a:gd name="connsiteY2" fmla="*/ 13792194 h 13792194"/>
              <a:gd name="connsiteX3" fmla="*/ 6895720 w 10261600"/>
              <a:gd name="connsiteY3" fmla="*/ 13792194 h 13792194"/>
              <a:gd name="connsiteX4" fmla="*/ 0 w 10261600"/>
              <a:gd name="connsiteY4" fmla="*/ 763 h 1379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61600" h="13792194">
                <a:moveTo>
                  <a:pt x="382" y="0"/>
                </a:moveTo>
                <a:lnTo>
                  <a:pt x="10261600" y="0"/>
                </a:lnTo>
                <a:lnTo>
                  <a:pt x="10261600" y="13792194"/>
                </a:lnTo>
                <a:lnTo>
                  <a:pt x="6895720" y="13792194"/>
                </a:lnTo>
                <a:lnTo>
                  <a:pt x="0" y="763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38405" tIns="19202" rIns="38405" bIns="19202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9144000" cy="4133850"/>
          </a:xfrm>
          <a:solidFill>
            <a:srgbClr val="BFBFBF"/>
          </a:solidFill>
        </p:spPr>
        <p:txBody>
          <a:bodyPr lIns="38405" tIns="19202" rIns="38405" bIns="19202">
            <a:normAutofit/>
          </a:bodyPr>
          <a:lstStyle>
            <a:lvl1pPr marL="0" indent="0">
              <a:buNone/>
              <a:defRPr sz="13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 lIns="38405" tIns="19202" rIns="38405" bIns="19202"/>
          <a:lstStyle/>
          <a:p>
            <a:r>
              <a:rPr lang="en-GB" sz="1200"/>
              <a:t>ADVANT Multipurpose  Presentation 2017 </a:t>
            </a:r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90782" y="1701007"/>
            <a:ext cx="2403707" cy="2412070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 lIns="38405" tIns="19202" rIns="38405" bIns="19202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299753" y="1428751"/>
            <a:ext cx="2946335" cy="2956583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 lIns="38405" tIns="19202" rIns="38405" bIns="19202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6351538" y="1701007"/>
            <a:ext cx="2403707" cy="2412070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 lIns="38405" tIns="19202" rIns="38405" bIns="19202">
            <a:no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 lIns="38405" tIns="19202" rIns="38405" bIns="19202"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12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lIns="38405" tIns="19202" rIns="38405" bIns="19202"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 lIns="38405" tIns="19202" rIns="38405" bIns="19202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39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79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518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3580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1976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30371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8766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716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</p:spPr>
        <p:txBody>
          <a:bodyPr lIns="38405" tIns="19202" rIns="38405" bIns="19202" anchor="b"/>
          <a:lstStyle>
            <a:lvl1pPr marL="0" indent="0">
              <a:buNone/>
              <a:defRPr sz="2000" b="1"/>
            </a:lvl1pPr>
            <a:lvl2pPr marL="383952" indent="0">
              <a:buNone/>
              <a:defRPr sz="1700" b="1"/>
            </a:lvl2pPr>
            <a:lvl3pPr marL="767904" indent="0">
              <a:buNone/>
              <a:defRPr sz="1500" b="1"/>
            </a:lvl3pPr>
            <a:lvl4pPr marL="1151856" indent="0">
              <a:buNone/>
              <a:defRPr sz="1300" b="1"/>
            </a:lvl4pPr>
            <a:lvl5pPr marL="1535808" indent="0">
              <a:buNone/>
              <a:defRPr sz="1300" b="1"/>
            </a:lvl5pPr>
            <a:lvl6pPr marL="1919760" indent="0">
              <a:buNone/>
              <a:defRPr sz="1300" b="1"/>
            </a:lvl6pPr>
            <a:lvl7pPr marL="2303712" indent="0">
              <a:buNone/>
              <a:defRPr sz="1300" b="1"/>
            </a:lvl7pPr>
            <a:lvl8pPr marL="2687664" indent="0">
              <a:buNone/>
              <a:defRPr sz="1300" b="1"/>
            </a:lvl8pPr>
            <a:lvl9pPr marL="307161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lIns="38405" tIns="19202" rIns="38405" bIns="19202" anchor="b"/>
          <a:lstStyle>
            <a:lvl1pPr marL="0" indent="0">
              <a:buNone/>
              <a:defRPr sz="2000" b="1"/>
            </a:lvl1pPr>
            <a:lvl2pPr marL="383952" indent="0">
              <a:buNone/>
              <a:defRPr sz="1700" b="1"/>
            </a:lvl2pPr>
            <a:lvl3pPr marL="767904" indent="0">
              <a:buNone/>
              <a:defRPr sz="1500" b="1"/>
            </a:lvl3pPr>
            <a:lvl4pPr marL="1151856" indent="0">
              <a:buNone/>
              <a:defRPr sz="1300" b="1"/>
            </a:lvl4pPr>
            <a:lvl5pPr marL="1535808" indent="0">
              <a:buNone/>
              <a:defRPr sz="1300" b="1"/>
            </a:lvl5pPr>
            <a:lvl6pPr marL="1919760" indent="0">
              <a:buNone/>
              <a:defRPr sz="1300" b="1"/>
            </a:lvl6pPr>
            <a:lvl7pPr marL="2303712" indent="0">
              <a:buNone/>
              <a:defRPr sz="1300" b="1"/>
            </a:lvl7pPr>
            <a:lvl8pPr marL="2687664" indent="0">
              <a:buNone/>
              <a:defRPr sz="1300" b="1"/>
            </a:lvl8pPr>
            <a:lvl9pPr marL="3071616" indent="0">
              <a:buNone/>
              <a:defRPr sz="13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 lIns="38405" tIns="19202" rIns="38405" bIns="19202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lIns="38405" tIns="19202" rIns="38405" bIns="19202" anchor="b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lIns="38405" tIns="19202" rIns="38405" bIns="19202"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 lIns="38405" tIns="19202" rIns="38405" bIns="19202"/>
          <a:lstStyle>
            <a:lvl1pPr marL="0" indent="0">
              <a:buNone/>
              <a:defRPr sz="1300"/>
            </a:lvl1pPr>
            <a:lvl2pPr marL="383952" indent="0">
              <a:buNone/>
              <a:defRPr sz="1200"/>
            </a:lvl2pPr>
            <a:lvl3pPr marL="767904" indent="0">
              <a:buNone/>
              <a:defRPr sz="1000"/>
            </a:lvl3pPr>
            <a:lvl4pPr marL="1151856" indent="0">
              <a:buNone/>
              <a:defRPr sz="800"/>
            </a:lvl4pPr>
            <a:lvl5pPr marL="1535808" indent="0">
              <a:buNone/>
              <a:defRPr sz="800"/>
            </a:lvl5pPr>
            <a:lvl6pPr marL="1919760" indent="0">
              <a:buNone/>
              <a:defRPr sz="800"/>
            </a:lvl6pPr>
            <a:lvl7pPr marL="2303712" indent="0">
              <a:buNone/>
              <a:defRPr sz="800"/>
            </a:lvl7pPr>
            <a:lvl8pPr marL="2687664" indent="0">
              <a:buNone/>
              <a:defRPr sz="800"/>
            </a:lvl8pPr>
            <a:lvl9pPr marL="3071616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lIns="38405" tIns="19202" rIns="38405" bIns="19202" anchor="b"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lIns="38405" tIns="19202" rIns="38405" bIns="19202" anchor="t"/>
          <a:lstStyle>
            <a:lvl1pPr marL="0" indent="0">
              <a:buNone/>
              <a:defRPr sz="2700"/>
            </a:lvl1pPr>
            <a:lvl2pPr marL="383952" indent="0">
              <a:buNone/>
              <a:defRPr sz="2400"/>
            </a:lvl2pPr>
            <a:lvl3pPr marL="767904" indent="0">
              <a:buNone/>
              <a:defRPr sz="2000"/>
            </a:lvl3pPr>
            <a:lvl4pPr marL="1151856" indent="0">
              <a:buNone/>
              <a:defRPr sz="1700"/>
            </a:lvl4pPr>
            <a:lvl5pPr marL="1535808" indent="0">
              <a:buNone/>
              <a:defRPr sz="1700"/>
            </a:lvl5pPr>
            <a:lvl6pPr marL="1919760" indent="0">
              <a:buNone/>
              <a:defRPr sz="1700"/>
            </a:lvl6pPr>
            <a:lvl7pPr marL="2303712" indent="0">
              <a:buNone/>
              <a:defRPr sz="1700"/>
            </a:lvl7pPr>
            <a:lvl8pPr marL="2687664" indent="0">
              <a:buNone/>
              <a:defRPr sz="1700"/>
            </a:lvl8pPr>
            <a:lvl9pPr marL="3071616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 lIns="38405" tIns="19202" rIns="38405" bIns="19202"/>
          <a:lstStyle>
            <a:lvl1pPr marL="0" indent="0">
              <a:buNone/>
              <a:defRPr sz="1300"/>
            </a:lvl1pPr>
            <a:lvl2pPr marL="383952" indent="0">
              <a:buNone/>
              <a:defRPr sz="1200"/>
            </a:lvl2pPr>
            <a:lvl3pPr marL="767904" indent="0">
              <a:buNone/>
              <a:defRPr sz="1000"/>
            </a:lvl3pPr>
            <a:lvl4pPr marL="1151856" indent="0">
              <a:buNone/>
              <a:defRPr sz="800"/>
            </a:lvl4pPr>
            <a:lvl5pPr marL="1535808" indent="0">
              <a:buNone/>
              <a:defRPr sz="800"/>
            </a:lvl5pPr>
            <a:lvl6pPr marL="1919760" indent="0">
              <a:buNone/>
              <a:defRPr sz="800"/>
            </a:lvl6pPr>
            <a:lvl7pPr marL="2303712" indent="0">
              <a:buNone/>
              <a:defRPr sz="800"/>
            </a:lvl7pPr>
            <a:lvl8pPr marL="2687664" indent="0">
              <a:buNone/>
              <a:defRPr sz="800"/>
            </a:lvl8pPr>
            <a:lvl9pPr marL="3071616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41" y="6356351"/>
            <a:ext cx="3086100" cy="365125"/>
          </a:xfrm>
          <a:prstGeom prst="rect">
            <a:avLst/>
          </a:prstGeom>
        </p:spPr>
        <p:txBody>
          <a:bodyPr lIns="38405" tIns="19202" rIns="38405" bIns="19202"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2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173511" y="255588"/>
            <a:ext cx="628650" cy="365125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38405" tIns="19202" rIns="38405" bIns="19202" rtlCol="0" anchor="ctr"/>
          <a:lstStyle>
            <a:lvl1pPr algn="r">
              <a:defRPr sz="13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099" y="281202"/>
            <a:ext cx="811213" cy="30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7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7" r:id="rId14"/>
    <p:sldLayoutId id="2147483678" r:id="rId15"/>
    <p:sldLayoutId id="214748367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767904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6" indent="-191976" algn="l" defTabSz="767904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5928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9880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32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784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11736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5688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9640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3592" indent="-191976" algn="l" defTabSz="767904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952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904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56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808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9760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3712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7664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1616" algn="l" defTabSz="767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cessdata.fda.gov/drugsatfda_docs/nda/2011/202429Orig1s000ClinPharmR.pdf" TargetMode="External"/><Relationship Id="rId2" Type="http://schemas.openxmlformats.org/officeDocument/2006/relationships/hyperlink" Target="https://www.accessdata.fda.gov/drugsatfda_docs/nda/2011/202429Orig1s000Approv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ccessdata.fda.gov/drugsatfda_docs/nda/2011/202429Orig1s000PharmR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9697" y="1122363"/>
            <a:ext cx="8744606" cy="2387600"/>
          </a:xfrm>
        </p:spPr>
        <p:txBody>
          <a:bodyPr/>
          <a:lstStyle/>
          <a:p>
            <a:r>
              <a:rPr lang="en-US" altLang="ko-KR" dirty="0"/>
              <a:t>#</a:t>
            </a:r>
            <a:r>
              <a:rPr lang="en-US" altLang="ko-KR" dirty="0" smtClean="0"/>
              <a:t>202429 NDA workshop</a:t>
            </a:r>
            <a:br>
              <a:rPr lang="en-US" altLang="ko-KR" dirty="0" smtClean="0"/>
            </a:br>
            <a:r>
              <a:rPr lang="en-US" altLang="ko-KR" b="1" dirty="0" err="1" smtClean="0"/>
              <a:t>Vemurafenib</a:t>
            </a:r>
            <a:r>
              <a:rPr lang="en-US" altLang="ko-KR" b="1" dirty="0" smtClean="0"/>
              <a:t> </a:t>
            </a:r>
            <a:r>
              <a:rPr lang="en-US" altLang="ko-KR" dirty="0"/>
              <a:t>(</a:t>
            </a:r>
            <a:r>
              <a:rPr lang="en-US" altLang="ko-KR" dirty="0" err="1" smtClean="0"/>
              <a:t>Zelboraf</a:t>
            </a:r>
            <a:r>
              <a:rPr lang="en-US" altLang="ko-KR" dirty="0" smtClean="0"/>
              <a:t>, </a:t>
            </a:r>
            <a:r>
              <a:rPr lang="en-US" altLang="ko-KR" dirty="0"/>
              <a:t>Roche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r>
              <a:rPr lang="en-US" altLang="ko-KR" dirty="0"/>
              <a:t>Dept. of Clinical Pharmacology &amp; Therapeutics</a:t>
            </a:r>
          </a:p>
          <a:p>
            <a:r>
              <a:rPr lang="en-US" altLang="ko-KR" dirty="0" err="1"/>
              <a:t>Asan</a:t>
            </a:r>
            <a:r>
              <a:rPr lang="en-US" altLang="ko-KR" dirty="0"/>
              <a:t> Medical Center </a:t>
            </a:r>
            <a:endParaRPr lang="en-US" altLang="ko-KR" dirty="0" smtClean="0"/>
          </a:p>
          <a:p>
            <a:r>
              <a:rPr lang="en-US" altLang="ko-KR" dirty="0" smtClean="0"/>
              <a:t>2018-03-02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</a:t>
            </a:fld>
            <a:endParaRPr lang="en-US"/>
          </a:p>
        </p:txBody>
      </p:sp>
      <p:pic>
        <p:nvPicPr>
          <p:cNvPr id="2050" name="Picture 2" descr="http://www.ibric.org/upload/geditor/201801/0.60761700_1517289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183" y="48061"/>
            <a:ext cx="2598540" cy="19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Management &amp;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Statistical </a:t>
            </a:r>
            <a:r>
              <a:rPr lang="en-US" altLang="ko-KR" dirty="0"/>
              <a:t>Analysis Staff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>
                <a:latin typeface="+mj-lt"/>
              </a:rPr>
              <a:t>10</a:t>
            </a:fld>
            <a:endParaRPr lang="en-US">
              <a:latin typeface="+mj-lt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32164935"/>
              </p:ext>
            </p:extLst>
          </p:nvPr>
        </p:nvGraphicFramePr>
        <p:xfrm>
          <a:off x="323528" y="1415199"/>
          <a:ext cx="84969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284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PDF CRF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11</a:t>
            </a:fld>
            <a:endParaRPr lang="en-US"/>
          </a:p>
        </p:txBody>
      </p:sp>
      <p:sp>
        <p:nvSpPr>
          <p:cNvPr id="5" name="Oval 48"/>
          <p:cNvSpPr/>
          <p:nvPr/>
        </p:nvSpPr>
        <p:spPr>
          <a:xfrm>
            <a:off x="1358965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6" name="Oval 57"/>
          <p:cNvSpPr/>
          <p:nvPr/>
        </p:nvSpPr>
        <p:spPr>
          <a:xfrm>
            <a:off x="3317924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7" name="Oval 63"/>
          <p:cNvSpPr/>
          <p:nvPr/>
        </p:nvSpPr>
        <p:spPr>
          <a:xfrm>
            <a:off x="7067730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8" name="Oval 72"/>
          <p:cNvSpPr/>
          <p:nvPr/>
        </p:nvSpPr>
        <p:spPr>
          <a:xfrm>
            <a:off x="5194882" y="3929286"/>
            <a:ext cx="692870" cy="721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94" tIns="38397" rIns="76794" bIns="38397"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6411" y="4679866"/>
            <a:ext cx="1213904" cy="277599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web server </a:t>
            </a:r>
            <a:endParaRPr lang="id-ID" sz="2500" b="1" dirty="0">
              <a:cs typeface="Lato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937" y="4895724"/>
            <a:ext cx="1638829" cy="631542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ko-KR" altLang="en-US" sz="1000" dirty="0" smtClean="0">
                <a:cs typeface="Lato Light"/>
              </a:rPr>
              <a:t>별도의 </a:t>
            </a:r>
            <a:r>
              <a:rPr lang="ko-KR" altLang="en-US" sz="1000" dirty="0" err="1" smtClean="0">
                <a:cs typeface="Lato Light"/>
              </a:rPr>
              <a:t>웹서버가</a:t>
            </a:r>
            <a:r>
              <a:rPr lang="ko-KR" altLang="en-US" sz="1000" dirty="0" smtClean="0">
                <a:cs typeface="Lato Light"/>
              </a:rPr>
              <a:t> </a:t>
            </a:r>
            <a:r>
              <a:rPr lang="ko-KR" altLang="en-US" sz="1000" dirty="0" err="1" smtClean="0">
                <a:cs typeface="Lato Light"/>
              </a:rPr>
              <a:t>필요없이</a:t>
            </a:r>
            <a:r>
              <a:rPr lang="ko-KR" altLang="en-US" sz="1000" dirty="0" smtClean="0">
                <a:cs typeface="Lato Light"/>
              </a:rPr>
              <a:t> 모두 로컬 컴퓨터에서 작업이 이루어집니다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6272" y="4673484"/>
            <a:ext cx="1130676" cy="277599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DB server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9184" y="4889342"/>
            <a:ext cx="1638829" cy="631542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en-US" altLang="ko-KR" sz="1000" dirty="0" err="1" smtClean="0">
                <a:cs typeface="Lato Light"/>
              </a:rPr>
              <a:t>Sql</a:t>
            </a:r>
            <a:r>
              <a:rPr lang="en-US" altLang="ko-KR" sz="1000" dirty="0" smtClean="0">
                <a:cs typeface="Lato Light"/>
              </a:rPr>
              <a:t> </a:t>
            </a:r>
            <a:r>
              <a:rPr lang="ko-KR" altLang="en-US" sz="1000" dirty="0" smtClean="0">
                <a:cs typeface="Lato Light"/>
              </a:rPr>
              <a:t>등을 사용하지 않기 때문에 </a:t>
            </a:r>
            <a:r>
              <a:rPr lang="ko-KR" altLang="en-US" sz="1000" dirty="0" err="1" smtClean="0">
                <a:cs typeface="Lato Light"/>
              </a:rPr>
              <a:t>데이타베이스</a:t>
            </a:r>
            <a:r>
              <a:rPr lang="ko-KR" altLang="en-US" sz="1000" dirty="0" smtClean="0">
                <a:cs typeface="Lato Light"/>
              </a:rPr>
              <a:t> 서버가 필요 없습니다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8277" y="4673484"/>
            <a:ext cx="1337720" cy="477653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IT personnel</a:t>
            </a:r>
          </a:p>
          <a:p>
            <a:pPr algn="ctr"/>
            <a:endParaRPr lang="id-ID" sz="1300" b="1" dirty="0">
              <a:cs typeface="Lato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4712" y="4889342"/>
            <a:ext cx="1638829" cy="631542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ko-KR" altLang="en-US" sz="1000" dirty="0" smtClean="0">
                <a:cs typeface="Lato Light"/>
              </a:rPr>
              <a:t>서버 관리 등에 필요한 </a:t>
            </a:r>
            <a:r>
              <a:rPr lang="en-US" sz="1000" dirty="0" smtClean="0">
                <a:cs typeface="Lato Light"/>
              </a:rPr>
              <a:t>IT </a:t>
            </a:r>
            <a:r>
              <a:rPr lang="ko-KR" altLang="en-US" sz="1000" dirty="0" smtClean="0">
                <a:cs typeface="Lato Light"/>
              </a:rPr>
              <a:t>인력이 필요로 하지 않습니다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3934" y="4681481"/>
            <a:ext cx="1307519" cy="477653"/>
          </a:xfrm>
          <a:prstGeom prst="rect">
            <a:avLst/>
          </a:prstGeom>
          <a:noFill/>
        </p:spPr>
        <p:txBody>
          <a:bodyPr wrap="none" lIns="76794" tIns="38397" rIns="76794" bIns="38397" rtlCol="0">
            <a:spAutoFit/>
          </a:bodyPr>
          <a:lstStyle/>
          <a:p>
            <a:pPr algn="ctr"/>
            <a:r>
              <a:rPr lang="id-ID" sz="1300" b="1" dirty="0">
                <a:cs typeface="Lato Regular"/>
              </a:rPr>
              <a:t>No programmer</a:t>
            </a:r>
          </a:p>
          <a:p>
            <a:pPr algn="ctr"/>
            <a:endParaRPr lang="id-ID" sz="1300" b="1" dirty="0">
              <a:cs typeface="Lato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95269" y="4897339"/>
            <a:ext cx="1638829" cy="816208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pPr algn="ctr" defTabSz="271979">
              <a:lnSpc>
                <a:spcPct val="120000"/>
              </a:lnSpc>
              <a:spcBef>
                <a:spcPts val="714"/>
              </a:spcBef>
              <a:defRPr/>
            </a:pPr>
            <a:r>
              <a:rPr lang="ko-KR" altLang="en-US" sz="1000" dirty="0" smtClean="0">
                <a:cs typeface="Lato Light"/>
              </a:rPr>
              <a:t>서버 관리</a:t>
            </a:r>
            <a:r>
              <a:rPr lang="en-US" altLang="ko-KR" sz="1000" dirty="0" smtClean="0">
                <a:cs typeface="Lato Light"/>
              </a:rPr>
              <a:t>, DB </a:t>
            </a:r>
            <a:r>
              <a:rPr lang="ko-KR" altLang="en-US" sz="1000" dirty="0" smtClean="0">
                <a:cs typeface="Lato Light"/>
              </a:rPr>
              <a:t>관리</a:t>
            </a:r>
            <a:r>
              <a:rPr lang="en-US" altLang="ko-KR" sz="1000" dirty="0" smtClean="0">
                <a:cs typeface="Lato Light"/>
              </a:rPr>
              <a:t>,</a:t>
            </a:r>
            <a:r>
              <a:rPr lang="ko-KR" altLang="en-US" sz="1000" dirty="0" smtClean="0">
                <a:cs typeface="Lato Light"/>
              </a:rPr>
              <a:t> </a:t>
            </a:r>
            <a:r>
              <a:rPr lang="en-US" altLang="ko-KR" sz="1000" dirty="0" smtClean="0">
                <a:cs typeface="Lato Light"/>
              </a:rPr>
              <a:t>CRF </a:t>
            </a:r>
            <a:r>
              <a:rPr lang="ko-KR" altLang="en-US" sz="1000" dirty="0" smtClean="0">
                <a:cs typeface="Lato Light"/>
              </a:rPr>
              <a:t>개발 등을 위한 프로그래머를 필요로 하지 않습니다</a:t>
            </a:r>
            <a:r>
              <a:rPr lang="en-US" altLang="ko-KR" sz="1000" dirty="0" smtClean="0">
                <a:cs typeface="Lato Light"/>
              </a:rPr>
              <a:t>.</a:t>
            </a:r>
            <a:endParaRPr lang="es-ES" sz="1000" dirty="0">
              <a:cs typeface="Lato Light"/>
            </a:endParaRPr>
          </a:p>
        </p:txBody>
      </p:sp>
      <p:sp>
        <p:nvSpPr>
          <p:cNvPr id="17" name="Freeform 22"/>
          <p:cNvSpPr>
            <a:spLocks noChangeArrowheads="1"/>
          </p:cNvSpPr>
          <p:nvPr/>
        </p:nvSpPr>
        <p:spPr bwMode="auto">
          <a:xfrm>
            <a:off x="5408585" y="4149304"/>
            <a:ext cx="280461" cy="292124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8" name="Freeform 97"/>
          <p:cNvSpPr>
            <a:spLocks noChangeArrowheads="1"/>
          </p:cNvSpPr>
          <p:nvPr/>
        </p:nvSpPr>
        <p:spPr bwMode="auto">
          <a:xfrm>
            <a:off x="3517243" y="4123528"/>
            <a:ext cx="301832" cy="269867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9" name="Freeform 102"/>
          <p:cNvSpPr>
            <a:spLocks noChangeArrowheads="1"/>
          </p:cNvSpPr>
          <p:nvPr/>
        </p:nvSpPr>
        <p:spPr bwMode="auto">
          <a:xfrm>
            <a:off x="7269699" y="4143283"/>
            <a:ext cx="301832" cy="280994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20" name="Freeform 104"/>
          <p:cNvSpPr>
            <a:spLocks noChangeArrowheads="1"/>
          </p:cNvSpPr>
          <p:nvPr/>
        </p:nvSpPr>
        <p:spPr bwMode="auto">
          <a:xfrm>
            <a:off x="1555748" y="4151988"/>
            <a:ext cx="301832" cy="211442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3641558" y="1488592"/>
            <a:ext cx="1803857" cy="2116212"/>
            <a:chOff x="5784" y="2180"/>
            <a:chExt cx="3792" cy="42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84" y="2180"/>
              <a:ext cx="3792" cy="4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786" y="5130"/>
              <a:ext cx="3790" cy="1330"/>
            </a:xfrm>
            <a:custGeom>
              <a:avLst/>
              <a:gdLst>
                <a:gd name="T0" fmla="*/ 777 w 1601"/>
                <a:gd name="T1" fmla="*/ 351 h 562"/>
                <a:gd name="T2" fmla="*/ 795 w 1601"/>
                <a:gd name="T3" fmla="*/ 347 h 562"/>
                <a:gd name="T4" fmla="*/ 776 w 1601"/>
                <a:gd name="T5" fmla="*/ 351 h 562"/>
                <a:gd name="T6" fmla="*/ 743 w 1601"/>
                <a:gd name="T7" fmla="*/ 337 h 562"/>
                <a:gd name="T8" fmla="*/ 693 w 1601"/>
                <a:gd name="T9" fmla="*/ 298 h 562"/>
                <a:gd name="T10" fmla="*/ 660 w 1601"/>
                <a:gd name="T11" fmla="*/ 285 h 562"/>
                <a:gd name="T12" fmla="*/ 781 w 1601"/>
                <a:gd name="T13" fmla="*/ 206 h 562"/>
                <a:gd name="T14" fmla="*/ 781 w 1601"/>
                <a:gd name="T15" fmla="*/ 206 h 562"/>
                <a:gd name="T16" fmla="*/ 1138 w 1601"/>
                <a:gd name="T17" fmla="*/ 44 h 562"/>
                <a:gd name="T18" fmla="*/ 1138 w 1601"/>
                <a:gd name="T19" fmla="*/ 44 h 562"/>
                <a:gd name="T20" fmla="*/ 724 w 1601"/>
                <a:gd name="T21" fmla="*/ 17 h 562"/>
                <a:gd name="T22" fmla="*/ 705 w 1601"/>
                <a:gd name="T23" fmla="*/ 92 h 562"/>
                <a:gd name="T24" fmla="*/ 676 w 1601"/>
                <a:gd name="T25" fmla="*/ 231 h 562"/>
                <a:gd name="T26" fmla="*/ 716 w 1601"/>
                <a:gd name="T27" fmla="*/ 150 h 562"/>
                <a:gd name="T28" fmla="*/ 498 w 1601"/>
                <a:gd name="T29" fmla="*/ 429 h 562"/>
                <a:gd name="T30" fmla="*/ 612 w 1601"/>
                <a:gd name="T31" fmla="*/ 363 h 562"/>
                <a:gd name="T32" fmla="*/ 1288 w 1601"/>
                <a:gd name="T33" fmla="*/ 422 h 562"/>
                <a:gd name="T34" fmla="*/ 1288 w 1601"/>
                <a:gd name="T35" fmla="*/ 330 h 562"/>
                <a:gd name="T36" fmla="*/ 1288 w 1601"/>
                <a:gd name="T37" fmla="*/ 422 h 562"/>
                <a:gd name="T38" fmla="*/ 876 w 1601"/>
                <a:gd name="T39" fmla="*/ 36 h 562"/>
                <a:gd name="T40" fmla="*/ 792 w 1601"/>
                <a:gd name="T41" fmla="*/ 126 h 562"/>
                <a:gd name="T42" fmla="*/ 914 w 1601"/>
                <a:gd name="T43" fmla="*/ 113 h 562"/>
                <a:gd name="T44" fmla="*/ 1049 w 1601"/>
                <a:gd name="T45" fmla="*/ 213 h 562"/>
                <a:gd name="T46" fmla="*/ 818 w 1601"/>
                <a:gd name="T47" fmla="*/ 269 h 562"/>
                <a:gd name="T48" fmla="*/ 778 w 1601"/>
                <a:gd name="T49" fmla="*/ 191 h 562"/>
                <a:gd name="T50" fmla="*/ 778 w 1601"/>
                <a:gd name="T51" fmla="*/ 185 h 562"/>
                <a:gd name="T52" fmla="*/ 800 w 1601"/>
                <a:gd name="T53" fmla="*/ 345 h 562"/>
                <a:gd name="T54" fmla="*/ 837 w 1601"/>
                <a:gd name="T55" fmla="*/ 354 h 562"/>
                <a:gd name="T56" fmla="*/ 761 w 1601"/>
                <a:gd name="T57" fmla="*/ 383 h 562"/>
                <a:gd name="T58" fmla="*/ 710 w 1601"/>
                <a:gd name="T59" fmla="*/ 401 h 562"/>
                <a:gd name="T60" fmla="*/ 691 w 1601"/>
                <a:gd name="T61" fmla="*/ 334 h 562"/>
                <a:gd name="T62" fmla="*/ 633 w 1601"/>
                <a:gd name="T63" fmla="*/ 305 h 562"/>
                <a:gd name="T64" fmla="*/ 622 w 1601"/>
                <a:gd name="T65" fmla="*/ 346 h 562"/>
                <a:gd name="T66" fmla="*/ 623 w 1601"/>
                <a:gd name="T67" fmla="*/ 243 h 562"/>
                <a:gd name="T68" fmla="*/ 449 w 1601"/>
                <a:gd name="T69" fmla="*/ 202 h 562"/>
                <a:gd name="T70" fmla="*/ 413 w 1601"/>
                <a:gd name="T71" fmla="*/ 90 h 562"/>
                <a:gd name="T72" fmla="*/ 415 w 1601"/>
                <a:gd name="T73" fmla="*/ 34 h 562"/>
                <a:gd name="T74" fmla="*/ 800 w 1601"/>
                <a:gd name="T75" fmla="*/ 562 h 562"/>
                <a:gd name="T76" fmla="*/ 1437 w 1601"/>
                <a:gd name="T77" fmla="*/ 121 h 562"/>
                <a:gd name="T78" fmla="*/ 1260 w 1601"/>
                <a:gd name="T79" fmla="*/ 206 h 562"/>
                <a:gd name="T80" fmla="*/ 1162 w 1601"/>
                <a:gd name="T81" fmla="*/ 249 h 562"/>
                <a:gd name="T82" fmla="*/ 1138 w 1601"/>
                <a:gd name="T83" fmla="*/ 44 h 562"/>
                <a:gd name="T84" fmla="*/ 886 w 1601"/>
                <a:gd name="T8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1" h="562">
                  <a:moveTo>
                    <a:pt x="777" y="351"/>
                  </a:move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moveTo>
                    <a:pt x="795" y="347"/>
                  </a:moveTo>
                  <a:cubicBezTo>
                    <a:pt x="795" y="347"/>
                    <a:pt x="795" y="347"/>
                    <a:pt x="795" y="347"/>
                  </a:cubicBezTo>
                  <a:cubicBezTo>
                    <a:pt x="795" y="347"/>
                    <a:pt x="795" y="347"/>
                    <a:pt x="795" y="347"/>
                  </a:cubicBezTo>
                  <a:moveTo>
                    <a:pt x="743" y="337"/>
                  </a:moveTo>
                  <a:cubicBezTo>
                    <a:pt x="752" y="346"/>
                    <a:pt x="764" y="351"/>
                    <a:pt x="776" y="351"/>
                  </a:cubicBezTo>
                  <a:cubicBezTo>
                    <a:pt x="764" y="351"/>
                    <a:pt x="752" y="346"/>
                    <a:pt x="743" y="337"/>
                  </a:cubicBezTo>
                  <a:moveTo>
                    <a:pt x="742" y="337"/>
                  </a:moveTo>
                  <a:cubicBezTo>
                    <a:pt x="743" y="337"/>
                    <a:pt x="743" y="337"/>
                    <a:pt x="743" y="337"/>
                  </a:cubicBezTo>
                  <a:cubicBezTo>
                    <a:pt x="743" y="337"/>
                    <a:pt x="743" y="337"/>
                    <a:pt x="742" y="337"/>
                  </a:cubicBezTo>
                  <a:moveTo>
                    <a:pt x="694" y="298"/>
                  </a:moveTo>
                  <a:cubicBezTo>
                    <a:pt x="694" y="298"/>
                    <a:pt x="694" y="298"/>
                    <a:pt x="693" y="298"/>
                  </a:cubicBezTo>
                  <a:cubicBezTo>
                    <a:pt x="693" y="298"/>
                    <a:pt x="693" y="298"/>
                    <a:pt x="693" y="298"/>
                  </a:cubicBezTo>
                  <a:cubicBezTo>
                    <a:pt x="694" y="298"/>
                    <a:pt x="694" y="298"/>
                    <a:pt x="694" y="298"/>
                  </a:cubicBezTo>
                  <a:moveTo>
                    <a:pt x="660" y="285"/>
                  </a:moveTo>
                  <a:cubicBezTo>
                    <a:pt x="669" y="293"/>
                    <a:pt x="681" y="298"/>
                    <a:pt x="693" y="298"/>
                  </a:cubicBezTo>
                  <a:cubicBezTo>
                    <a:pt x="681" y="298"/>
                    <a:pt x="669" y="293"/>
                    <a:pt x="660" y="285"/>
                  </a:cubicBezTo>
                  <a:moveTo>
                    <a:pt x="781" y="206"/>
                  </a:moveTo>
                  <a:cubicBezTo>
                    <a:pt x="786" y="221"/>
                    <a:pt x="798" y="235"/>
                    <a:pt x="818" y="246"/>
                  </a:cubicBezTo>
                  <a:cubicBezTo>
                    <a:pt x="798" y="235"/>
                    <a:pt x="786" y="221"/>
                    <a:pt x="781" y="206"/>
                  </a:cubicBezTo>
                  <a:moveTo>
                    <a:pt x="781" y="206"/>
                  </a:moveTo>
                  <a:cubicBezTo>
                    <a:pt x="781" y="206"/>
                    <a:pt x="781" y="206"/>
                    <a:pt x="781" y="206"/>
                  </a:cubicBezTo>
                  <a:cubicBezTo>
                    <a:pt x="781" y="206"/>
                    <a:pt x="781" y="206"/>
                    <a:pt x="781" y="206"/>
                  </a:cubicBezTo>
                  <a:moveTo>
                    <a:pt x="1138" y="44"/>
                  </a:moveTo>
                  <a:cubicBezTo>
                    <a:pt x="1138" y="53"/>
                    <a:pt x="1140" y="62"/>
                    <a:pt x="1145" y="70"/>
                  </a:cubicBezTo>
                  <a:cubicBezTo>
                    <a:pt x="1145" y="70"/>
                    <a:pt x="1145" y="70"/>
                    <a:pt x="1145" y="70"/>
                  </a:cubicBezTo>
                  <a:cubicBezTo>
                    <a:pt x="1140" y="62"/>
                    <a:pt x="1138" y="53"/>
                    <a:pt x="1138" y="44"/>
                  </a:cubicBezTo>
                  <a:cubicBezTo>
                    <a:pt x="1138" y="44"/>
                    <a:pt x="1138" y="44"/>
                    <a:pt x="1138" y="44"/>
                  </a:cubicBezTo>
                  <a:moveTo>
                    <a:pt x="746" y="3"/>
                  </a:moveTo>
                  <a:cubicBezTo>
                    <a:pt x="724" y="17"/>
                    <a:pt x="724" y="17"/>
                    <a:pt x="724" y="17"/>
                  </a:cubicBezTo>
                  <a:cubicBezTo>
                    <a:pt x="722" y="23"/>
                    <a:pt x="720" y="26"/>
                    <a:pt x="720" y="26"/>
                  </a:cubicBezTo>
                  <a:cubicBezTo>
                    <a:pt x="720" y="26"/>
                    <a:pt x="720" y="26"/>
                    <a:pt x="720" y="26"/>
                  </a:cubicBezTo>
                  <a:cubicBezTo>
                    <a:pt x="715" y="48"/>
                    <a:pt x="710" y="71"/>
                    <a:pt x="705" y="92"/>
                  </a:cubicBezTo>
                  <a:cubicBezTo>
                    <a:pt x="705" y="141"/>
                    <a:pt x="705" y="141"/>
                    <a:pt x="705" y="141"/>
                  </a:cubicBezTo>
                  <a:cubicBezTo>
                    <a:pt x="705" y="156"/>
                    <a:pt x="698" y="172"/>
                    <a:pt x="683" y="185"/>
                  </a:cubicBezTo>
                  <a:cubicBezTo>
                    <a:pt x="679" y="207"/>
                    <a:pt x="676" y="223"/>
                    <a:pt x="676" y="231"/>
                  </a:cubicBezTo>
                  <a:cubicBezTo>
                    <a:pt x="676" y="232"/>
                    <a:pt x="676" y="233"/>
                    <a:pt x="676" y="234"/>
                  </a:cubicBezTo>
                  <a:cubicBezTo>
                    <a:pt x="678" y="254"/>
                    <a:pt x="697" y="275"/>
                    <a:pt x="708" y="285"/>
                  </a:cubicBezTo>
                  <a:cubicBezTo>
                    <a:pt x="715" y="253"/>
                    <a:pt x="715" y="223"/>
                    <a:pt x="716" y="150"/>
                  </a:cubicBezTo>
                  <a:cubicBezTo>
                    <a:pt x="718" y="66"/>
                    <a:pt x="746" y="3"/>
                    <a:pt x="746" y="3"/>
                  </a:cubicBezTo>
                  <a:moveTo>
                    <a:pt x="555" y="442"/>
                  </a:moveTo>
                  <a:cubicBezTo>
                    <a:pt x="535" y="442"/>
                    <a:pt x="514" y="438"/>
                    <a:pt x="498" y="429"/>
                  </a:cubicBezTo>
                  <a:cubicBezTo>
                    <a:pt x="467" y="410"/>
                    <a:pt x="467" y="381"/>
                    <a:pt x="498" y="363"/>
                  </a:cubicBezTo>
                  <a:cubicBezTo>
                    <a:pt x="514" y="354"/>
                    <a:pt x="535" y="349"/>
                    <a:pt x="555" y="349"/>
                  </a:cubicBezTo>
                  <a:cubicBezTo>
                    <a:pt x="576" y="349"/>
                    <a:pt x="596" y="354"/>
                    <a:pt x="612" y="363"/>
                  </a:cubicBezTo>
                  <a:cubicBezTo>
                    <a:pt x="643" y="381"/>
                    <a:pt x="643" y="410"/>
                    <a:pt x="612" y="429"/>
                  </a:cubicBezTo>
                  <a:cubicBezTo>
                    <a:pt x="596" y="438"/>
                    <a:pt x="576" y="442"/>
                    <a:pt x="555" y="442"/>
                  </a:cubicBezTo>
                  <a:moveTo>
                    <a:pt x="1288" y="422"/>
                  </a:moveTo>
                  <a:cubicBezTo>
                    <a:pt x="1267" y="422"/>
                    <a:pt x="1246" y="418"/>
                    <a:pt x="1231" y="409"/>
                  </a:cubicBezTo>
                  <a:cubicBezTo>
                    <a:pt x="1199" y="391"/>
                    <a:pt x="1199" y="361"/>
                    <a:pt x="1231" y="343"/>
                  </a:cubicBezTo>
                  <a:cubicBezTo>
                    <a:pt x="1246" y="334"/>
                    <a:pt x="1267" y="330"/>
                    <a:pt x="1288" y="330"/>
                  </a:cubicBezTo>
                  <a:cubicBezTo>
                    <a:pt x="1308" y="330"/>
                    <a:pt x="1329" y="334"/>
                    <a:pt x="1344" y="343"/>
                  </a:cubicBezTo>
                  <a:cubicBezTo>
                    <a:pt x="1376" y="361"/>
                    <a:pt x="1376" y="391"/>
                    <a:pt x="1344" y="409"/>
                  </a:cubicBezTo>
                  <a:cubicBezTo>
                    <a:pt x="1329" y="418"/>
                    <a:pt x="1308" y="422"/>
                    <a:pt x="1288" y="422"/>
                  </a:cubicBezTo>
                  <a:moveTo>
                    <a:pt x="886" y="0"/>
                  </a:moveTo>
                  <a:cubicBezTo>
                    <a:pt x="885" y="33"/>
                    <a:pt x="885" y="33"/>
                    <a:pt x="885" y="33"/>
                  </a:cubicBezTo>
                  <a:cubicBezTo>
                    <a:pt x="885" y="33"/>
                    <a:pt x="882" y="34"/>
                    <a:pt x="876" y="36"/>
                  </a:cubicBezTo>
                  <a:cubicBezTo>
                    <a:pt x="876" y="47"/>
                    <a:pt x="874" y="60"/>
                    <a:pt x="869" y="65"/>
                  </a:cubicBezTo>
                  <a:cubicBezTo>
                    <a:pt x="858" y="78"/>
                    <a:pt x="848" y="71"/>
                    <a:pt x="823" y="105"/>
                  </a:cubicBezTo>
                  <a:cubicBezTo>
                    <a:pt x="814" y="117"/>
                    <a:pt x="803" y="124"/>
                    <a:pt x="792" y="126"/>
                  </a:cubicBezTo>
                  <a:cubicBezTo>
                    <a:pt x="788" y="143"/>
                    <a:pt x="784" y="160"/>
                    <a:pt x="781" y="175"/>
                  </a:cubicBezTo>
                  <a:cubicBezTo>
                    <a:pt x="786" y="161"/>
                    <a:pt x="798" y="147"/>
                    <a:pt x="818" y="135"/>
                  </a:cubicBezTo>
                  <a:cubicBezTo>
                    <a:pt x="844" y="120"/>
                    <a:pt x="879" y="113"/>
                    <a:pt x="914" y="113"/>
                  </a:cubicBezTo>
                  <a:cubicBezTo>
                    <a:pt x="948" y="113"/>
                    <a:pt x="983" y="120"/>
                    <a:pt x="1009" y="135"/>
                  </a:cubicBezTo>
                  <a:cubicBezTo>
                    <a:pt x="1036" y="151"/>
                    <a:pt x="1049" y="171"/>
                    <a:pt x="1049" y="191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33"/>
                    <a:pt x="1036" y="253"/>
                    <a:pt x="1009" y="269"/>
                  </a:cubicBezTo>
                  <a:cubicBezTo>
                    <a:pt x="983" y="284"/>
                    <a:pt x="948" y="292"/>
                    <a:pt x="914" y="292"/>
                  </a:cubicBezTo>
                  <a:cubicBezTo>
                    <a:pt x="879" y="292"/>
                    <a:pt x="844" y="284"/>
                    <a:pt x="818" y="269"/>
                  </a:cubicBezTo>
                  <a:cubicBezTo>
                    <a:pt x="791" y="253"/>
                    <a:pt x="778" y="233"/>
                    <a:pt x="778" y="213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89"/>
                    <a:pt x="778" y="187"/>
                    <a:pt x="778" y="185"/>
                  </a:cubicBezTo>
                  <a:cubicBezTo>
                    <a:pt x="768" y="232"/>
                    <a:pt x="759" y="270"/>
                    <a:pt x="759" y="284"/>
                  </a:cubicBezTo>
                  <a:cubicBezTo>
                    <a:pt x="759" y="285"/>
                    <a:pt x="759" y="286"/>
                    <a:pt x="759" y="286"/>
                  </a:cubicBezTo>
                  <a:cubicBezTo>
                    <a:pt x="762" y="316"/>
                    <a:pt x="800" y="345"/>
                    <a:pt x="800" y="345"/>
                  </a:cubicBezTo>
                  <a:cubicBezTo>
                    <a:pt x="800" y="345"/>
                    <a:pt x="800" y="345"/>
                    <a:pt x="800" y="345"/>
                  </a:cubicBezTo>
                  <a:cubicBezTo>
                    <a:pt x="835" y="348"/>
                    <a:pt x="835" y="348"/>
                    <a:pt x="835" y="348"/>
                  </a:cubicBezTo>
                  <a:cubicBezTo>
                    <a:pt x="839" y="349"/>
                    <a:pt x="840" y="353"/>
                    <a:pt x="837" y="354"/>
                  </a:cubicBezTo>
                  <a:cubicBezTo>
                    <a:pt x="787" y="383"/>
                    <a:pt x="787" y="383"/>
                    <a:pt x="787" y="383"/>
                  </a:cubicBezTo>
                  <a:cubicBezTo>
                    <a:pt x="783" y="386"/>
                    <a:pt x="778" y="387"/>
                    <a:pt x="774" y="387"/>
                  </a:cubicBezTo>
                  <a:cubicBezTo>
                    <a:pt x="769" y="387"/>
                    <a:pt x="765" y="386"/>
                    <a:pt x="761" y="383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6" y="399"/>
                    <a:pt x="716" y="399"/>
                    <a:pt x="716" y="399"/>
                  </a:cubicBezTo>
                  <a:cubicBezTo>
                    <a:pt x="714" y="400"/>
                    <a:pt x="712" y="401"/>
                    <a:pt x="710" y="401"/>
                  </a:cubicBezTo>
                  <a:cubicBezTo>
                    <a:pt x="707" y="401"/>
                    <a:pt x="705" y="399"/>
                    <a:pt x="705" y="399"/>
                  </a:cubicBezTo>
                  <a:cubicBezTo>
                    <a:pt x="705" y="399"/>
                    <a:pt x="708" y="382"/>
                    <a:pt x="695" y="345"/>
                  </a:cubicBezTo>
                  <a:cubicBezTo>
                    <a:pt x="693" y="341"/>
                    <a:pt x="692" y="338"/>
                    <a:pt x="691" y="334"/>
                  </a:cubicBezTo>
                  <a:cubicBezTo>
                    <a:pt x="691" y="334"/>
                    <a:pt x="691" y="334"/>
                    <a:pt x="691" y="334"/>
                  </a:cubicBezTo>
                  <a:cubicBezTo>
                    <a:pt x="686" y="334"/>
                    <a:pt x="682" y="333"/>
                    <a:pt x="678" y="331"/>
                  </a:cubicBezTo>
                  <a:cubicBezTo>
                    <a:pt x="633" y="305"/>
                    <a:pt x="633" y="305"/>
                    <a:pt x="633" y="305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8"/>
                    <a:pt x="629" y="348"/>
                    <a:pt x="627" y="348"/>
                  </a:cubicBezTo>
                  <a:cubicBezTo>
                    <a:pt x="624" y="348"/>
                    <a:pt x="622" y="346"/>
                    <a:pt x="622" y="346"/>
                  </a:cubicBezTo>
                  <a:cubicBezTo>
                    <a:pt x="622" y="346"/>
                    <a:pt x="625" y="329"/>
                    <a:pt x="611" y="292"/>
                  </a:cubicBezTo>
                  <a:cubicBezTo>
                    <a:pt x="598" y="256"/>
                    <a:pt x="623" y="243"/>
                    <a:pt x="623" y="243"/>
                  </a:cubicBezTo>
                  <a:cubicBezTo>
                    <a:pt x="623" y="243"/>
                    <a:pt x="623" y="243"/>
                    <a:pt x="623" y="243"/>
                  </a:cubicBezTo>
                  <a:cubicBezTo>
                    <a:pt x="625" y="234"/>
                    <a:pt x="627" y="225"/>
                    <a:pt x="628" y="216"/>
                  </a:cubicBezTo>
                  <a:cubicBezTo>
                    <a:pt x="605" y="223"/>
                    <a:pt x="580" y="227"/>
                    <a:pt x="555" y="227"/>
                  </a:cubicBezTo>
                  <a:cubicBezTo>
                    <a:pt x="517" y="227"/>
                    <a:pt x="479" y="219"/>
                    <a:pt x="449" y="202"/>
                  </a:cubicBezTo>
                  <a:cubicBezTo>
                    <a:pt x="420" y="185"/>
                    <a:pt x="406" y="163"/>
                    <a:pt x="406" y="141"/>
                  </a:cubicBezTo>
                  <a:cubicBezTo>
                    <a:pt x="406" y="64"/>
                    <a:pt x="406" y="64"/>
                    <a:pt x="406" y="64"/>
                  </a:cubicBezTo>
                  <a:cubicBezTo>
                    <a:pt x="406" y="72"/>
                    <a:pt x="408" y="81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03" y="71"/>
                    <a:pt x="403" y="52"/>
                    <a:pt x="415" y="34"/>
                  </a:cubicBezTo>
                  <a:cubicBezTo>
                    <a:pt x="415" y="33"/>
                    <a:pt x="414" y="33"/>
                    <a:pt x="414" y="33"/>
                  </a:cubicBezTo>
                  <a:cubicBezTo>
                    <a:pt x="167" y="81"/>
                    <a:pt x="0" y="173"/>
                    <a:pt x="0" y="280"/>
                  </a:cubicBezTo>
                  <a:cubicBezTo>
                    <a:pt x="0" y="436"/>
                    <a:pt x="358" y="562"/>
                    <a:pt x="800" y="562"/>
                  </a:cubicBezTo>
                  <a:cubicBezTo>
                    <a:pt x="1243" y="562"/>
                    <a:pt x="1601" y="436"/>
                    <a:pt x="1601" y="280"/>
                  </a:cubicBezTo>
                  <a:cubicBezTo>
                    <a:pt x="1601" y="216"/>
                    <a:pt x="1540" y="156"/>
                    <a:pt x="1437" y="109"/>
                  </a:cubicBezTo>
                  <a:cubicBezTo>
                    <a:pt x="1437" y="121"/>
                    <a:pt x="1437" y="121"/>
                    <a:pt x="1437" y="121"/>
                  </a:cubicBezTo>
                  <a:cubicBezTo>
                    <a:pt x="1437" y="143"/>
                    <a:pt x="1422" y="165"/>
                    <a:pt x="1393" y="182"/>
                  </a:cubicBezTo>
                  <a:cubicBezTo>
                    <a:pt x="1364" y="199"/>
                    <a:pt x="1326" y="207"/>
                    <a:pt x="1288" y="207"/>
                  </a:cubicBezTo>
                  <a:cubicBezTo>
                    <a:pt x="1278" y="207"/>
                    <a:pt x="1269" y="207"/>
                    <a:pt x="1260" y="206"/>
                  </a:cubicBezTo>
                  <a:cubicBezTo>
                    <a:pt x="1260" y="249"/>
                    <a:pt x="1260" y="249"/>
                    <a:pt x="1260" y="249"/>
                  </a:cubicBezTo>
                  <a:cubicBezTo>
                    <a:pt x="1260" y="249"/>
                    <a:pt x="1238" y="263"/>
                    <a:pt x="1209" y="263"/>
                  </a:cubicBezTo>
                  <a:cubicBezTo>
                    <a:pt x="1195" y="263"/>
                    <a:pt x="1178" y="260"/>
                    <a:pt x="1162" y="249"/>
                  </a:cubicBezTo>
                  <a:cubicBezTo>
                    <a:pt x="1162" y="168"/>
                    <a:pt x="1162" y="168"/>
                    <a:pt x="1162" y="168"/>
                  </a:cubicBezTo>
                  <a:cubicBezTo>
                    <a:pt x="1146" y="154"/>
                    <a:pt x="1138" y="137"/>
                    <a:pt x="1138" y="121"/>
                  </a:cubicBezTo>
                  <a:cubicBezTo>
                    <a:pt x="1138" y="44"/>
                    <a:pt x="1138" y="44"/>
                    <a:pt x="1138" y="44"/>
                  </a:cubicBezTo>
                  <a:cubicBezTo>
                    <a:pt x="1130" y="39"/>
                    <a:pt x="1122" y="33"/>
                    <a:pt x="1113" y="26"/>
                  </a:cubicBezTo>
                  <a:cubicBezTo>
                    <a:pt x="1113" y="26"/>
                    <a:pt x="1112" y="24"/>
                    <a:pt x="1111" y="20"/>
                  </a:cubicBezTo>
                  <a:cubicBezTo>
                    <a:pt x="1040" y="10"/>
                    <a:pt x="965" y="3"/>
                    <a:pt x="886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7566" y="5133"/>
              <a:ext cx="299" cy="314"/>
            </a:xfrm>
            <a:custGeom>
              <a:avLst/>
              <a:gdLst>
                <a:gd name="T0" fmla="*/ 117 w 126"/>
                <a:gd name="T1" fmla="*/ 64 h 133"/>
                <a:gd name="T2" fmla="*/ 122 w 126"/>
                <a:gd name="T3" fmla="*/ 18 h 133"/>
                <a:gd name="T4" fmla="*/ 107 w 126"/>
                <a:gd name="T5" fmla="*/ 3 h 133"/>
                <a:gd name="T6" fmla="*/ 47 w 126"/>
                <a:gd name="T7" fmla="*/ 35 h 133"/>
                <a:gd name="T8" fmla="*/ 9 w 126"/>
                <a:gd name="T9" fmla="*/ 111 h 133"/>
                <a:gd name="T10" fmla="*/ 71 w 126"/>
                <a:gd name="T11" fmla="*/ 104 h 133"/>
                <a:gd name="T12" fmla="*/ 117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117" y="64"/>
                  </a:moveTo>
                  <a:cubicBezTo>
                    <a:pt x="125" y="55"/>
                    <a:pt x="126" y="29"/>
                    <a:pt x="122" y="18"/>
                  </a:cubicBezTo>
                  <a:cubicBezTo>
                    <a:pt x="120" y="11"/>
                    <a:pt x="116" y="5"/>
                    <a:pt x="107" y="3"/>
                  </a:cubicBezTo>
                  <a:cubicBezTo>
                    <a:pt x="86" y="0"/>
                    <a:pt x="65" y="6"/>
                    <a:pt x="47" y="35"/>
                  </a:cubicBezTo>
                  <a:cubicBezTo>
                    <a:pt x="28" y="63"/>
                    <a:pt x="0" y="90"/>
                    <a:pt x="9" y="111"/>
                  </a:cubicBezTo>
                  <a:cubicBezTo>
                    <a:pt x="17" y="133"/>
                    <a:pt x="51" y="132"/>
                    <a:pt x="71" y="104"/>
                  </a:cubicBezTo>
                  <a:cubicBezTo>
                    <a:pt x="96" y="70"/>
                    <a:pt x="106" y="77"/>
                    <a:pt x="117" y="64"/>
                  </a:cubicBezTo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7671" y="4915"/>
              <a:ext cx="215" cy="336"/>
            </a:xfrm>
            <a:custGeom>
              <a:avLst/>
              <a:gdLst>
                <a:gd name="T0" fmla="*/ 89 w 91"/>
                <a:gd name="T1" fmla="*/ 124 h 142"/>
                <a:gd name="T2" fmla="*/ 0 w 91"/>
                <a:gd name="T3" fmla="*/ 124 h 142"/>
                <a:gd name="T4" fmla="*/ 0 w 91"/>
                <a:gd name="T5" fmla="*/ 0 h 142"/>
                <a:gd name="T6" fmla="*/ 91 w 91"/>
                <a:gd name="T7" fmla="*/ 0 h 142"/>
                <a:gd name="T8" fmla="*/ 89 w 91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2">
                  <a:moveTo>
                    <a:pt x="89" y="124"/>
                  </a:moveTo>
                  <a:cubicBezTo>
                    <a:pt x="89" y="124"/>
                    <a:pt x="42" y="142"/>
                    <a:pt x="0" y="1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9" y="124"/>
                    <a:pt x="89" y="124"/>
                    <a:pt x="89" y="124"/>
                  </a:cubicBezTo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8033" y="5133"/>
              <a:ext cx="298" cy="314"/>
            </a:xfrm>
            <a:custGeom>
              <a:avLst/>
              <a:gdLst>
                <a:gd name="T0" fmla="*/ 9 w 126"/>
                <a:gd name="T1" fmla="*/ 64 h 133"/>
                <a:gd name="T2" fmla="*/ 4 w 126"/>
                <a:gd name="T3" fmla="*/ 18 h 133"/>
                <a:gd name="T4" fmla="*/ 19 w 126"/>
                <a:gd name="T5" fmla="*/ 3 h 133"/>
                <a:gd name="T6" fmla="*/ 80 w 126"/>
                <a:gd name="T7" fmla="*/ 35 h 133"/>
                <a:gd name="T8" fmla="*/ 118 w 126"/>
                <a:gd name="T9" fmla="*/ 111 h 133"/>
                <a:gd name="T10" fmla="*/ 56 w 126"/>
                <a:gd name="T11" fmla="*/ 104 h 133"/>
                <a:gd name="T12" fmla="*/ 9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9" y="64"/>
                  </a:moveTo>
                  <a:cubicBezTo>
                    <a:pt x="2" y="55"/>
                    <a:pt x="0" y="29"/>
                    <a:pt x="4" y="18"/>
                  </a:cubicBezTo>
                  <a:cubicBezTo>
                    <a:pt x="6" y="11"/>
                    <a:pt x="11" y="5"/>
                    <a:pt x="19" y="3"/>
                  </a:cubicBezTo>
                  <a:cubicBezTo>
                    <a:pt x="41" y="0"/>
                    <a:pt x="62" y="6"/>
                    <a:pt x="80" y="35"/>
                  </a:cubicBezTo>
                  <a:cubicBezTo>
                    <a:pt x="98" y="63"/>
                    <a:pt x="126" y="90"/>
                    <a:pt x="118" y="111"/>
                  </a:cubicBezTo>
                  <a:cubicBezTo>
                    <a:pt x="110" y="133"/>
                    <a:pt x="76" y="132"/>
                    <a:pt x="56" y="104"/>
                  </a:cubicBezTo>
                  <a:cubicBezTo>
                    <a:pt x="31" y="70"/>
                    <a:pt x="20" y="77"/>
                    <a:pt x="9" y="64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8007" y="4915"/>
              <a:ext cx="217" cy="336"/>
            </a:xfrm>
            <a:custGeom>
              <a:avLst/>
              <a:gdLst>
                <a:gd name="T0" fmla="*/ 2 w 92"/>
                <a:gd name="T1" fmla="*/ 124 h 142"/>
                <a:gd name="T2" fmla="*/ 92 w 92"/>
                <a:gd name="T3" fmla="*/ 124 h 142"/>
                <a:gd name="T4" fmla="*/ 92 w 92"/>
                <a:gd name="T5" fmla="*/ 0 h 142"/>
                <a:gd name="T6" fmla="*/ 0 w 92"/>
                <a:gd name="T7" fmla="*/ 0 h 142"/>
                <a:gd name="T8" fmla="*/ 2 w 92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42">
                  <a:moveTo>
                    <a:pt x="2" y="124"/>
                  </a:moveTo>
                  <a:cubicBezTo>
                    <a:pt x="2" y="124"/>
                    <a:pt x="49" y="142"/>
                    <a:pt x="92" y="124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24"/>
                  </a:lnTo>
                  <a:close/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8156" y="3086"/>
              <a:ext cx="771" cy="693"/>
            </a:xfrm>
            <a:custGeom>
              <a:avLst/>
              <a:gdLst>
                <a:gd name="T0" fmla="*/ 258 w 326"/>
                <a:gd name="T1" fmla="*/ 26 h 293"/>
                <a:gd name="T2" fmla="*/ 223 w 326"/>
                <a:gd name="T3" fmla="*/ 82 h 293"/>
                <a:gd name="T4" fmla="*/ 211 w 326"/>
                <a:gd name="T5" fmla="*/ 56 h 293"/>
                <a:gd name="T6" fmla="*/ 199 w 326"/>
                <a:gd name="T7" fmla="*/ 128 h 293"/>
                <a:gd name="T8" fmla="*/ 113 w 326"/>
                <a:gd name="T9" fmla="*/ 210 h 293"/>
                <a:gd name="T10" fmla="*/ 80 w 326"/>
                <a:gd name="T11" fmla="*/ 201 h 293"/>
                <a:gd name="T12" fmla="*/ 65 w 326"/>
                <a:gd name="T13" fmla="*/ 145 h 293"/>
                <a:gd name="T14" fmla="*/ 65 w 326"/>
                <a:gd name="T15" fmla="*/ 145 h 293"/>
                <a:gd name="T16" fmla="*/ 0 w 326"/>
                <a:gd name="T17" fmla="*/ 168 h 293"/>
                <a:gd name="T18" fmla="*/ 35 w 326"/>
                <a:gd name="T19" fmla="*/ 246 h 293"/>
                <a:gd name="T20" fmla="*/ 133 w 326"/>
                <a:gd name="T21" fmla="*/ 263 h 293"/>
                <a:gd name="T22" fmla="*/ 229 w 326"/>
                <a:gd name="T23" fmla="*/ 164 h 293"/>
                <a:gd name="T24" fmla="*/ 258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258" y="26"/>
                  </a:moveTo>
                  <a:cubicBezTo>
                    <a:pt x="238" y="52"/>
                    <a:pt x="223" y="82"/>
                    <a:pt x="223" y="82"/>
                  </a:cubicBezTo>
                  <a:cubicBezTo>
                    <a:pt x="229" y="64"/>
                    <a:pt x="223" y="17"/>
                    <a:pt x="211" y="56"/>
                  </a:cubicBezTo>
                  <a:cubicBezTo>
                    <a:pt x="199" y="95"/>
                    <a:pt x="199" y="128"/>
                    <a:pt x="199" y="128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02" y="220"/>
                    <a:pt x="84" y="215"/>
                    <a:pt x="80" y="201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56" y="155"/>
                    <a:pt x="36" y="170"/>
                    <a:pt x="0" y="168"/>
                  </a:cubicBezTo>
                  <a:cubicBezTo>
                    <a:pt x="35" y="246"/>
                    <a:pt x="35" y="246"/>
                    <a:pt x="35" y="246"/>
                  </a:cubicBezTo>
                  <a:cubicBezTo>
                    <a:pt x="53" y="284"/>
                    <a:pt x="103" y="293"/>
                    <a:pt x="133" y="263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326" y="80"/>
                    <a:pt x="278" y="0"/>
                    <a:pt x="258" y="26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6982" y="3283"/>
              <a:ext cx="672" cy="496"/>
            </a:xfrm>
            <a:custGeom>
              <a:avLst/>
              <a:gdLst>
                <a:gd name="T0" fmla="*/ 272 w 284"/>
                <a:gd name="T1" fmla="*/ 85 h 210"/>
                <a:gd name="T2" fmla="*/ 244 w 284"/>
                <a:gd name="T3" fmla="*/ 148 h 210"/>
                <a:gd name="T4" fmla="*/ 147 w 284"/>
                <a:gd name="T5" fmla="*/ 165 h 210"/>
                <a:gd name="T6" fmla="*/ 50 w 284"/>
                <a:gd name="T7" fmla="*/ 66 h 210"/>
                <a:gd name="T8" fmla="*/ 0 w 284"/>
                <a:gd name="T9" fmla="*/ 0 h 210"/>
                <a:gd name="T10" fmla="*/ 55 w 284"/>
                <a:gd name="T11" fmla="*/ 81 h 210"/>
                <a:gd name="T12" fmla="*/ 152 w 284"/>
                <a:gd name="T13" fmla="*/ 180 h 210"/>
                <a:gd name="T14" fmla="*/ 249 w 284"/>
                <a:gd name="T15" fmla="*/ 163 h 210"/>
                <a:gd name="T16" fmla="*/ 284 w 284"/>
                <a:gd name="T17" fmla="*/ 85 h 210"/>
                <a:gd name="T18" fmla="*/ 272 w 284"/>
                <a:gd name="T19" fmla="*/ 8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210">
                  <a:moveTo>
                    <a:pt x="272" y="85"/>
                  </a:moveTo>
                  <a:cubicBezTo>
                    <a:pt x="244" y="148"/>
                    <a:pt x="244" y="148"/>
                    <a:pt x="244" y="148"/>
                  </a:cubicBezTo>
                  <a:cubicBezTo>
                    <a:pt x="227" y="186"/>
                    <a:pt x="176" y="195"/>
                    <a:pt x="147" y="1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24" y="43"/>
                    <a:pt x="8" y="20"/>
                    <a:pt x="0" y="0"/>
                  </a:cubicBezTo>
                  <a:cubicBezTo>
                    <a:pt x="6" y="23"/>
                    <a:pt x="22" y="52"/>
                    <a:pt x="55" y="81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81" y="210"/>
                    <a:pt x="232" y="201"/>
                    <a:pt x="249" y="163"/>
                  </a:cubicBezTo>
                  <a:cubicBezTo>
                    <a:pt x="284" y="85"/>
                    <a:pt x="284" y="85"/>
                    <a:pt x="284" y="85"/>
                  </a:cubicBezTo>
                  <a:cubicBezTo>
                    <a:pt x="280" y="85"/>
                    <a:pt x="276" y="85"/>
                    <a:pt x="272" y="85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6896" y="3107"/>
              <a:ext cx="559" cy="646"/>
            </a:xfrm>
            <a:custGeom>
              <a:avLst/>
              <a:gdLst>
                <a:gd name="T0" fmla="*/ 199 w 236"/>
                <a:gd name="T1" fmla="*/ 254 h 273"/>
                <a:gd name="T2" fmla="*/ 102 w 236"/>
                <a:gd name="T3" fmla="*/ 155 h 273"/>
                <a:gd name="T4" fmla="*/ 59 w 236"/>
                <a:gd name="T5" fmla="*/ 14 h 273"/>
                <a:gd name="T6" fmla="*/ 91 w 236"/>
                <a:gd name="T7" fmla="*/ 155 h 273"/>
                <a:gd name="T8" fmla="*/ 188 w 236"/>
                <a:gd name="T9" fmla="*/ 254 h 273"/>
                <a:gd name="T10" fmla="*/ 236 w 236"/>
                <a:gd name="T11" fmla="*/ 272 h 273"/>
                <a:gd name="T12" fmla="*/ 199 w 236"/>
                <a:gd name="T13" fmla="*/ 25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73">
                  <a:moveTo>
                    <a:pt x="199" y="254"/>
                  </a:moveTo>
                  <a:cubicBezTo>
                    <a:pt x="102" y="155"/>
                    <a:pt x="102" y="155"/>
                    <a:pt x="102" y="155"/>
                  </a:cubicBezTo>
                  <a:cubicBezTo>
                    <a:pt x="25" y="88"/>
                    <a:pt x="40" y="25"/>
                    <a:pt x="59" y="14"/>
                  </a:cubicBezTo>
                  <a:cubicBezTo>
                    <a:pt x="37" y="0"/>
                    <a:pt x="0" y="75"/>
                    <a:pt x="91" y="155"/>
                  </a:cubicBezTo>
                  <a:cubicBezTo>
                    <a:pt x="188" y="254"/>
                    <a:pt x="188" y="254"/>
                    <a:pt x="188" y="254"/>
                  </a:cubicBezTo>
                  <a:cubicBezTo>
                    <a:pt x="201" y="268"/>
                    <a:pt x="219" y="273"/>
                    <a:pt x="236" y="272"/>
                  </a:cubicBezTo>
                  <a:cubicBezTo>
                    <a:pt x="222" y="270"/>
                    <a:pt x="209" y="265"/>
                    <a:pt x="199" y="254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7486" y="3081"/>
              <a:ext cx="838" cy="696"/>
            </a:xfrm>
            <a:custGeom>
              <a:avLst/>
              <a:gdLst>
                <a:gd name="T0" fmla="*/ 71 w 354"/>
                <a:gd name="T1" fmla="*/ 170 h 294"/>
                <a:gd name="T2" fmla="*/ 59 w 354"/>
                <a:gd name="T3" fmla="*/ 266 h 294"/>
                <a:gd name="T4" fmla="*/ 62 w 354"/>
                <a:gd name="T5" fmla="*/ 294 h 294"/>
                <a:gd name="T6" fmla="*/ 294 w 354"/>
                <a:gd name="T7" fmla="*/ 288 h 294"/>
                <a:gd name="T8" fmla="*/ 295 w 354"/>
                <a:gd name="T9" fmla="*/ 266 h 294"/>
                <a:gd name="T10" fmla="*/ 283 w 354"/>
                <a:gd name="T11" fmla="*/ 170 h 294"/>
                <a:gd name="T12" fmla="*/ 354 w 354"/>
                <a:gd name="T13" fmla="*/ 138 h 294"/>
                <a:gd name="T14" fmla="*/ 339 w 354"/>
                <a:gd name="T15" fmla="*/ 76 h 294"/>
                <a:gd name="T16" fmla="*/ 213 w 354"/>
                <a:gd name="T17" fmla="*/ 6 h 294"/>
                <a:gd name="T18" fmla="*/ 213 w 354"/>
                <a:gd name="T19" fmla="*/ 19 h 294"/>
                <a:gd name="T20" fmla="*/ 179 w 354"/>
                <a:gd name="T21" fmla="*/ 42 h 294"/>
                <a:gd name="T22" fmla="*/ 144 w 354"/>
                <a:gd name="T23" fmla="*/ 19 h 294"/>
                <a:gd name="T24" fmla="*/ 144 w 354"/>
                <a:gd name="T25" fmla="*/ 8 h 294"/>
                <a:gd name="T26" fmla="*/ 16 w 354"/>
                <a:gd name="T27" fmla="*/ 76 h 294"/>
                <a:gd name="T28" fmla="*/ 0 w 354"/>
                <a:gd name="T29" fmla="*/ 138 h 294"/>
                <a:gd name="T30" fmla="*/ 71 w 354"/>
                <a:gd name="T31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4" h="294">
                  <a:moveTo>
                    <a:pt x="71" y="170"/>
                  </a:moveTo>
                  <a:cubicBezTo>
                    <a:pt x="71" y="170"/>
                    <a:pt x="63" y="248"/>
                    <a:pt x="59" y="266"/>
                  </a:cubicBezTo>
                  <a:cubicBezTo>
                    <a:pt x="57" y="275"/>
                    <a:pt x="59" y="286"/>
                    <a:pt x="62" y="294"/>
                  </a:cubicBezTo>
                  <a:cubicBezTo>
                    <a:pt x="137" y="279"/>
                    <a:pt x="218" y="277"/>
                    <a:pt x="294" y="288"/>
                  </a:cubicBezTo>
                  <a:cubicBezTo>
                    <a:pt x="296" y="281"/>
                    <a:pt x="297" y="273"/>
                    <a:pt x="295" y="266"/>
                  </a:cubicBezTo>
                  <a:cubicBezTo>
                    <a:pt x="291" y="248"/>
                    <a:pt x="283" y="170"/>
                    <a:pt x="283" y="170"/>
                  </a:cubicBezTo>
                  <a:cubicBezTo>
                    <a:pt x="335" y="173"/>
                    <a:pt x="354" y="138"/>
                    <a:pt x="354" y="138"/>
                  </a:cubicBezTo>
                  <a:cubicBezTo>
                    <a:pt x="339" y="76"/>
                    <a:pt x="339" y="76"/>
                    <a:pt x="339" y="76"/>
                  </a:cubicBezTo>
                  <a:cubicBezTo>
                    <a:pt x="318" y="13"/>
                    <a:pt x="240" y="6"/>
                    <a:pt x="213" y="6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13" y="32"/>
                    <a:pt x="198" y="42"/>
                    <a:pt x="179" y="42"/>
                  </a:cubicBezTo>
                  <a:cubicBezTo>
                    <a:pt x="159" y="42"/>
                    <a:pt x="144" y="32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6" y="7"/>
                    <a:pt x="41" y="0"/>
                    <a:pt x="16" y="7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19" y="173"/>
                    <a:pt x="71" y="170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7824" y="3006"/>
              <a:ext cx="168" cy="175"/>
            </a:xfrm>
            <a:custGeom>
              <a:avLst/>
              <a:gdLst>
                <a:gd name="T0" fmla="*/ 53 w 71"/>
                <a:gd name="T1" fmla="*/ 17 h 74"/>
                <a:gd name="T2" fmla="*/ 0 w 71"/>
                <a:gd name="T3" fmla="*/ 35 h 74"/>
                <a:gd name="T4" fmla="*/ 0 w 71"/>
                <a:gd name="T5" fmla="*/ 52 h 74"/>
                <a:gd name="T6" fmla="*/ 36 w 71"/>
                <a:gd name="T7" fmla="*/ 74 h 74"/>
                <a:gd name="T8" fmla="*/ 71 w 71"/>
                <a:gd name="T9" fmla="*/ 52 h 74"/>
                <a:gd name="T10" fmla="*/ 71 w 71"/>
                <a:gd name="T11" fmla="*/ 0 h 74"/>
                <a:gd name="T12" fmla="*/ 53 w 71"/>
                <a:gd name="T13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4">
                  <a:moveTo>
                    <a:pt x="53" y="17"/>
                  </a:move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4"/>
                    <a:pt x="16" y="74"/>
                    <a:pt x="36" y="74"/>
                  </a:cubicBezTo>
                  <a:cubicBezTo>
                    <a:pt x="55" y="74"/>
                    <a:pt x="71" y="64"/>
                    <a:pt x="71" y="5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7824" y="3006"/>
              <a:ext cx="168" cy="139"/>
            </a:xfrm>
            <a:custGeom>
              <a:avLst/>
              <a:gdLst>
                <a:gd name="T0" fmla="*/ 53 w 71"/>
                <a:gd name="T1" fmla="*/ 39 h 59"/>
                <a:gd name="T2" fmla="*/ 71 w 71"/>
                <a:gd name="T3" fmla="*/ 24 h 59"/>
                <a:gd name="T4" fmla="*/ 71 w 71"/>
                <a:gd name="T5" fmla="*/ 0 h 59"/>
                <a:gd name="T6" fmla="*/ 53 w 71"/>
                <a:gd name="T7" fmla="*/ 17 h 59"/>
                <a:gd name="T8" fmla="*/ 0 w 71"/>
                <a:gd name="T9" fmla="*/ 35 h 59"/>
                <a:gd name="T10" fmla="*/ 0 w 71"/>
                <a:gd name="T11" fmla="*/ 52 h 59"/>
                <a:gd name="T12" fmla="*/ 2 w 71"/>
                <a:gd name="T13" fmla="*/ 59 h 59"/>
                <a:gd name="T14" fmla="*/ 53 w 71"/>
                <a:gd name="T15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9">
                  <a:moveTo>
                    <a:pt x="53" y="39"/>
                  </a:moveTo>
                  <a:cubicBezTo>
                    <a:pt x="60" y="34"/>
                    <a:pt x="66" y="29"/>
                    <a:pt x="71" y="2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2" y="59"/>
                  </a:cubicBezTo>
                  <a:cubicBezTo>
                    <a:pt x="14" y="56"/>
                    <a:pt x="34" y="51"/>
                    <a:pt x="53" y="39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7576" y="2504"/>
              <a:ext cx="487" cy="599"/>
            </a:xfrm>
            <a:custGeom>
              <a:avLst/>
              <a:gdLst>
                <a:gd name="T0" fmla="*/ 3 w 206"/>
                <a:gd name="T1" fmla="*/ 111 h 253"/>
                <a:gd name="T2" fmla="*/ 75 w 206"/>
                <a:gd name="T3" fmla="*/ 11 h 253"/>
                <a:gd name="T4" fmla="*/ 186 w 206"/>
                <a:gd name="T5" fmla="*/ 81 h 253"/>
                <a:gd name="T6" fmla="*/ 186 w 206"/>
                <a:gd name="T7" fmla="*/ 82 h 253"/>
                <a:gd name="T8" fmla="*/ 186 w 206"/>
                <a:gd name="T9" fmla="*/ 82 h 253"/>
                <a:gd name="T10" fmla="*/ 198 w 206"/>
                <a:gd name="T11" fmla="*/ 133 h 253"/>
                <a:gd name="T12" fmla="*/ 158 w 206"/>
                <a:gd name="T13" fmla="*/ 231 h 253"/>
                <a:gd name="T14" fmla="*/ 106 w 206"/>
                <a:gd name="T15" fmla="*/ 251 h 253"/>
                <a:gd name="T16" fmla="*/ 88 w 206"/>
                <a:gd name="T17" fmla="*/ 249 h 253"/>
                <a:gd name="T18" fmla="*/ 3 w 206"/>
                <a:gd name="T19" fmla="*/ 1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53">
                  <a:moveTo>
                    <a:pt x="3" y="111"/>
                  </a:moveTo>
                  <a:cubicBezTo>
                    <a:pt x="0" y="65"/>
                    <a:pt x="28" y="21"/>
                    <a:pt x="75" y="11"/>
                  </a:cubicBezTo>
                  <a:cubicBezTo>
                    <a:pt x="125" y="0"/>
                    <a:pt x="175" y="31"/>
                    <a:pt x="186" y="81"/>
                  </a:cubicBezTo>
                  <a:cubicBezTo>
                    <a:pt x="186" y="81"/>
                    <a:pt x="186" y="82"/>
                    <a:pt x="186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206" y="170"/>
                    <a:pt x="191" y="210"/>
                    <a:pt x="158" y="231"/>
                  </a:cubicBezTo>
                  <a:cubicBezTo>
                    <a:pt x="138" y="244"/>
                    <a:pt x="117" y="249"/>
                    <a:pt x="106" y="251"/>
                  </a:cubicBezTo>
                  <a:cubicBezTo>
                    <a:pt x="100" y="253"/>
                    <a:pt x="93" y="252"/>
                    <a:pt x="88" y="249"/>
                  </a:cubicBezTo>
                  <a:cubicBezTo>
                    <a:pt x="40" y="226"/>
                    <a:pt x="8" y="182"/>
                    <a:pt x="3" y="111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37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760"/>
              <a:ext cx="12" cy="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582"/>
              <a:ext cx="3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7550" y="2450"/>
              <a:ext cx="558" cy="525"/>
            </a:xfrm>
            <a:custGeom>
              <a:avLst/>
              <a:gdLst>
                <a:gd name="T0" fmla="*/ 234 w 236"/>
                <a:gd name="T1" fmla="*/ 110 h 222"/>
                <a:gd name="T2" fmla="*/ 99 w 236"/>
                <a:gd name="T3" fmla="*/ 11 h 222"/>
                <a:gd name="T4" fmla="*/ 0 w 236"/>
                <a:gd name="T5" fmla="*/ 126 h 222"/>
                <a:gd name="T6" fmla="*/ 14 w 236"/>
                <a:gd name="T7" fmla="*/ 145 h 222"/>
                <a:gd name="T8" fmla="*/ 50 w 236"/>
                <a:gd name="T9" fmla="*/ 129 h 222"/>
                <a:gd name="T10" fmla="*/ 50 w 236"/>
                <a:gd name="T11" fmla="*/ 148 h 222"/>
                <a:gd name="T12" fmla="*/ 105 w 236"/>
                <a:gd name="T13" fmla="*/ 110 h 222"/>
                <a:gd name="T14" fmla="*/ 108 w 236"/>
                <a:gd name="T15" fmla="*/ 138 h 222"/>
                <a:gd name="T16" fmla="*/ 154 w 236"/>
                <a:gd name="T17" fmla="*/ 81 h 222"/>
                <a:gd name="T18" fmla="*/ 187 w 236"/>
                <a:gd name="T19" fmla="*/ 113 h 222"/>
                <a:gd name="T20" fmla="*/ 187 w 236"/>
                <a:gd name="T21" fmla="*/ 113 h 222"/>
                <a:gd name="T22" fmla="*/ 197 w 236"/>
                <a:gd name="T23" fmla="*/ 104 h 222"/>
                <a:gd name="T24" fmla="*/ 197 w 236"/>
                <a:gd name="T25" fmla="*/ 105 h 222"/>
                <a:gd name="T26" fmla="*/ 197 w 236"/>
                <a:gd name="T27" fmla="*/ 105 h 222"/>
                <a:gd name="T28" fmla="*/ 209 w 236"/>
                <a:gd name="T29" fmla="*/ 156 h 222"/>
                <a:gd name="T30" fmla="*/ 209 w 236"/>
                <a:gd name="T31" fmla="*/ 158 h 222"/>
                <a:gd name="T32" fmla="*/ 199 w 236"/>
                <a:gd name="T33" fmla="*/ 222 h 222"/>
                <a:gd name="T34" fmla="*/ 199 w 236"/>
                <a:gd name="T35" fmla="*/ 222 h 222"/>
                <a:gd name="T36" fmla="*/ 227 w 236"/>
                <a:gd name="T37" fmla="*/ 193 h 222"/>
                <a:gd name="T38" fmla="*/ 235 w 236"/>
                <a:gd name="T39" fmla="*/ 147 h 222"/>
                <a:gd name="T40" fmla="*/ 234 w 236"/>
                <a:gd name="T41" fmla="*/ 1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22">
                  <a:moveTo>
                    <a:pt x="234" y="110"/>
                  </a:moveTo>
                  <a:cubicBezTo>
                    <a:pt x="225" y="44"/>
                    <a:pt x="177" y="0"/>
                    <a:pt x="99" y="11"/>
                  </a:cubicBezTo>
                  <a:cubicBezTo>
                    <a:pt x="13" y="24"/>
                    <a:pt x="1" y="98"/>
                    <a:pt x="0" y="126"/>
                  </a:cubicBezTo>
                  <a:cubicBezTo>
                    <a:pt x="0" y="134"/>
                    <a:pt x="4" y="145"/>
                    <a:pt x="14" y="145"/>
                  </a:cubicBezTo>
                  <a:cubicBezTo>
                    <a:pt x="32" y="145"/>
                    <a:pt x="50" y="129"/>
                    <a:pt x="50" y="129"/>
                  </a:cubicBezTo>
                  <a:cubicBezTo>
                    <a:pt x="50" y="129"/>
                    <a:pt x="34" y="148"/>
                    <a:pt x="50" y="148"/>
                  </a:cubicBezTo>
                  <a:cubicBezTo>
                    <a:pt x="74" y="148"/>
                    <a:pt x="105" y="110"/>
                    <a:pt x="105" y="110"/>
                  </a:cubicBezTo>
                  <a:cubicBezTo>
                    <a:pt x="105" y="110"/>
                    <a:pt x="78" y="143"/>
                    <a:pt x="108" y="138"/>
                  </a:cubicBezTo>
                  <a:cubicBezTo>
                    <a:pt x="138" y="133"/>
                    <a:pt x="154" y="81"/>
                    <a:pt x="154" y="81"/>
                  </a:cubicBezTo>
                  <a:cubicBezTo>
                    <a:pt x="165" y="103"/>
                    <a:pt x="187" y="113"/>
                    <a:pt x="187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90" y="109"/>
                    <a:pt x="193" y="106"/>
                    <a:pt x="197" y="104"/>
                  </a:cubicBezTo>
                  <a:cubicBezTo>
                    <a:pt x="197" y="104"/>
                    <a:pt x="197" y="105"/>
                    <a:pt x="197" y="10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09" y="157"/>
                    <a:pt x="209" y="158"/>
                    <a:pt x="209" y="158"/>
                  </a:cubicBezTo>
                  <a:cubicBezTo>
                    <a:pt x="213" y="180"/>
                    <a:pt x="210" y="203"/>
                    <a:pt x="199" y="222"/>
                  </a:cubicBezTo>
                  <a:cubicBezTo>
                    <a:pt x="199" y="222"/>
                    <a:pt x="199" y="222"/>
                    <a:pt x="199" y="222"/>
                  </a:cubicBezTo>
                  <a:cubicBezTo>
                    <a:pt x="199" y="222"/>
                    <a:pt x="218" y="216"/>
                    <a:pt x="227" y="193"/>
                  </a:cubicBezTo>
                  <a:cubicBezTo>
                    <a:pt x="232" y="178"/>
                    <a:pt x="234" y="162"/>
                    <a:pt x="235" y="147"/>
                  </a:cubicBezTo>
                  <a:cubicBezTo>
                    <a:pt x="236" y="134"/>
                    <a:pt x="235" y="122"/>
                    <a:pt x="234" y="11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7974" y="2679"/>
              <a:ext cx="153" cy="154"/>
            </a:xfrm>
            <a:custGeom>
              <a:avLst/>
              <a:gdLst>
                <a:gd name="T0" fmla="*/ 4 w 65"/>
                <a:gd name="T1" fmla="*/ 39 h 65"/>
                <a:gd name="T2" fmla="*/ 39 w 65"/>
                <a:gd name="T3" fmla="*/ 61 h 65"/>
                <a:gd name="T4" fmla="*/ 61 w 65"/>
                <a:gd name="T5" fmla="*/ 26 h 65"/>
                <a:gd name="T6" fmla="*/ 26 w 65"/>
                <a:gd name="T7" fmla="*/ 4 h 65"/>
                <a:gd name="T8" fmla="*/ 4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4" y="39"/>
                  </a:moveTo>
                  <a:cubicBezTo>
                    <a:pt x="8" y="55"/>
                    <a:pt x="23" y="65"/>
                    <a:pt x="39" y="61"/>
                  </a:cubicBezTo>
                  <a:cubicBezTo>
                    <a:pt x="55" y="57"/>
                    <a:pt x="65" y="42"/>
                    <a:pt x="61" y="26"/>
                  </a:cubicBezTo>
                  <a:cubicBezTo>
                    <a:pt x="58" y="10"/>
                    <a:pt x="42" y="0"/>
                    <a:pt x="26" y="4"/>
                  </a:cubicBezTo>
                  <a:cubicBezTo>
                    <a:pt x="10" y="7"/>
                    <a:pt x="0" y="23"/>
                    <a:pt x="4" y="39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3"/>
            <p:cNvSpPr>
              <a:spLocks noEditPoints="1"/>
            </p:cNvSpPr>
            <p:nvPr/>
          </p:nvSpPr>
          <p:spPr bwMode="auto">
            <a:xfrm>
              <a:off x="7779" y="3098"/>
              <a:ext cx="45" cy="2"/>
            </a:xfrm>
            <a:custGeom>
              <a:avLst/>
              <a:gdLst>
                <a:gd name="T0" fmla="*/ 0 w 19"/>
                <a:gd name="T1" fmla="*/ 1 h 1"/>
                <a:gd name="T2" fmla="*/ 0 w 19"/>
                <a:gd name="T3" fmla="*/ 1 h 1"/>
                <a:gd name="T4" fmla="*/ 0 w 19"/>
                <a:gd name="T5" fmla="*/ 1 h 1"/>
                <a:gd name="T6" fmla="*/ 0 w 19"/>
                <a:gd name="T7" fmla="*/ 1 h 1"/>
                <a:gd name="T8" fmla="*/ 0 w 19"/>
                <a:gd name="T9" fmla="*/ 1 h 1"/>
                <a:gd name="T10" fmla="*/ 0 w 19"/>
                <a:gd name="T11" fmla="*/ 1 h 1"/>
                <a:gd name="T12" fmla="*/ 0 w 19"/>
                <a:gd name="T13" fmla="*/ 1 h 1"/>
                <a:gd name="T14" fmla="*/ 0 w 19"/>
                <a:gd name="T15" fmla="*/ 1 h 1"/>
                <a:gd name="T16" fmla="*/ 0 w 19"/>
                <a:gd name="T17" fmla="*/ 1 h 1"/>
                <a:gd name="T18" fmla="*/ 1 w 19"/>
                <a:gd name="T19" fmla="*/ 1 h 1"/>
                <a:gd name="T20" fmla="*/ 0 w 19"/>
                <a:gd name="T21" fmla="*/ 1 h 1"/>
                <a:gd name="T22" fmla="*/ 1 w 19"/>
                <a:gd name="T23" fmla="*/ 1 h 1"/>
                <a:gd name="T24" fmla="*/ 19 w 19"/>
                <a:gd name="T25" fmla="*/ 1 h 1"/>
                <a:gd name="T26" fmla="*/ 19 w 19"/>
                <a:gd name="T27" fmla="*/ 1 h 1"/>
                <a:gd name="T28" fmla="*/ 19 w 19"/>
                <a:gd name="T29" fmla="*/ 1 h 1"/>
                <a:gd name="T30" fmla="*/ 19 w 19"/>
                <a:gd name="T31" fmla="*/ 1 h 1"/>
                <a:gd name="T32" fmla="*/ 19 w 19"/>
                <a:gd name="T33" fmla="*/ 1 h 1"/>
                <a:gd name="T34" fmla="*/ 9 w 19"/>
                <a:gd name="T35" fmla="*/ 0 h 1"/>
                <a:gd name="T36" fmla="*/ 1 w 19"/>
                <a:gd name="T37" fmla="*/ 1 h 1"/>
                <a:gd name="T38" fmla="*/ 9 w 19"/>
                <a:gd name="T39" fmla="*/ 0 h 1"/>
                <a:gd name="T40" fmla="*/ 9 w 19"/>
                <a:gd name="T4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6" y="0"/>
                    <a:pt x="4" y="1"/>
                    <a:pt x="1" y="1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7699" y="3098"/>
              <a:ext cx="130" cy="50"/>
            </a:xfrm>
            <a:custGeom>
              <a:avLst/>
              <a:gdLst>
                <a:gd name="T0" fmla="*/ 43 w 55"/>
                <a:gd name="T1" fmla="*/ 0 h 21"/>
                <a:gd name="T2" fmla="*/ 35 w 55"/>
                <a:gd name="T3" fmla="*/ 1 h 21"/>
                <a:gd name="T4" fmla="*/ 35 w 55"/>
                <a:gd name="T5" fmla="*/ 1 h 21"/>
                <a:gd name="T6" fmla="*/ 34 w 55"/>
                <a:gd name="T7" fmla="*/ 1 h 21"/>
                <a:gd name="T8" fmla="*/ 34 w 55"/>
                <a:gd name="T9" fmla="*/ 1 h 21"/>
                <a:gd name="T10" fmla="*/ 34 w 55"/>
                <a:gd name="T11" fmla="*/ 1 h 21"/>
                <a:gd name="T12" fmla="*/ 34 w 55"/>
                <a:gd name="T13" fmla="*/ 1 h 21"/>
                <a:gd name="T14" fmla="*/ 34 w 55"/>
                <a:gd name="T15" fmla="*/ 1 h 21"/>
                <a:gd name="T16" fmla="*/ 34 w 55"/>
                <a:gd name="T17" fmla="*/ 1 h 21"/>
                <a:gd name="T18" fmla="*/ 34 w 55"/>
                <a:gd name="T19" fmla="*/ 1 h 21"/>
                <a:gd name="T20" fmla="*/ 0 w 55"/>
                <a:gd name="T21" fmla="*/ 6 h 21"/>
                <a:gd name="T22" fmla="*/ 40 w 55"/>
                <a:gd name="T23" fmla="*/ 21 h 21"/>
                <a:gd name="T24" fmla="*/ 55 w 55"/>
                <a:gd name="T25" fmla="*/ 20 h 21"/>
                <a:gd name="T26" fmla="*/ 53 w 55"/>
                <a:gd name="T27" fmla="*/ 13 h 21"/>
                <a:gd name="T28" fmla="*/ 53 w 55"/>
                <a:gd name="T29" fmla="*/ 13 h 21"/>
                <a:gd name="T30" fmla="*/ 53 w 55"/>
                <a:gd name="T31" fmla="*/ 13 h 21"/>
                <a:gd name="T32" fmla="*/ 53 w 55"/>
                <a:gd name="T33" fmla="*/ 13 h 21"/>
                <a:gd name="T34" fmla="*/ 53 w 55"/>
                <a:gd name="T35" fmla="*/ 13 h 21"/>
                <a:gd name="T36" fmla="*/ 53 w 55"/>
                <a:gd name="T37" fmla="*/ 13 h 21"/>
                <a:gd name="T38" fmla="*/ 53 w 55"/>
                <a:gd name="T39" fmla="*/ 13 h 21"/>
                <a:gd name="T40" fmla="*/ 53 w 55"/>
                <a:gd name="T41" fmla="*/ 1 h 21"/>
                <a:gd name="T42" fmla="*/ 53 w 55"/>
                <a:gd name="T43" fmla="*/ 1 h 21"/>
                <a:gd name="T44" fmla="*/ 48 w 55"/>
                <a:gd name="T45" fmla="*/ 1 h 21"/>
                <a:gd name="T46" fmla="*/ 43 w 55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21">
                  <a:moveTo>
                    <a:pt x="43" y="0"/>
                  </a:moveTo>
                  <a:cubicBezTo>
                    <a:pt x="40" y="0"/>
                    <a:pt x="38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4" y="1"/>
                    <a:pt x="13" y="3"/>
                    <a:pt x="0" y="6"/>
                  </a:cubicBezTo>
                  <a:cubicBezTo>
                    <a:pt x="7" y="18"/>
                    <a:pt x="26" y="21"/>
                    <a:pt x="40" y="21"/>
                  </a:cubicBezTo>
                  <a:cubicBezTo>
                    <a:pt x="48" y="21"/>
                    <a:pt x="55" y="20"/>
                    <a:pt x="55" y="20"/>
                  </a:cubicBezTo>
                  <a:cubicBezTo>
                    <a:pt x="54" y="18"/>
                    <a:pt x="53" y="15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0" y="1"/>
                    <a:pt x="48" y="1"/>
                  </a:cubicBezTo>
                  <a:cubicBezTo>
                    <a:pt x="46" y="1"/>
                    <a:pt x="45" y="1"/>
                    <a:pt x="43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5"/>
            <p:cNvSpPr>
              <a:spLocks noEditPoints="1"/>
            </p:cNvSpPr>
            <p:nvPr/>
          </p:nvSpPr>
          <p:spPr bwMode="auto">
            <a:xfrm>
              <a:off x="7824" y="3129"/>
              <a:ext cx="5" cy="16"/>
            </a:xfrm>
            <a:custGeom>
              <a:avLst/>
              <a:gdLst>
                <a:gd name="T0" fmla="*/ 0 w 2"/>
                <a:gd name="T1" fmla="*/ 0 h 7"/>
                <a:gd name="T2" fmla="*/ 2 w 2"/>
                <a:gd name="T3" fmla="*/ 7 h 7"/>
                <a:gd name="T4" fmla="*/ 2 w 2"/>
                <a:gd name="T5" fmla="*/ 7 h 7"/>
                <a:gd name="T6" fmla="*/ 0 w 2"/>
                <a:gd name="T7" fmla="*/ 0 h 7"/>
                <a:gd name="T8" fmla="*/ 0 w 2"/>
                <a:gd name="T9" fmla="*/ 0 h 7"/>
                <a:gd name="T10" fmla="*/ 0 w 2"/>
                <a:gd name="T11" fmla="*/ 0 h 7"/>
                <a:gd name="T12" fmla="*/ 0 w 2"/>
                <a:gd name="T13" fmla="*/ 0 h 7"/>
                <a:gd name="T14" fmla="*/ 0 w 2"/>
                <a:gd name="T15" fmla="*/ 0 h 7"/>
                <a:gd name="T16" fmla="*/ 0 w 2"/>
                <a:gd name="T17" fmla="*/ 0 h 7"/>
                <a:gd name="T18" fmla="*/ 0 w 2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2"/>
                    <a:pt x="1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7824" y="3100"/>
              <a:ext cx="5" cy="45"/>
            </a:xfrm>
            <a:custGeom>
              <a:avLst/>
              <a:gdLst>
                <a:gd name="T0" fmla="*/ 0 w 2"/>
                <a:gd name="T1" fmla="*/ 0 h 19"/>
                <a:gd name="T2" fmla="*/ 0 w 2"/>
                <a:gd name="T3" fmla="*/ 12 h 19"/>
                <a:gd name="T4" fmla="*/ 0 w 2"/>
                <a:gd name="T5" fmla="*/ 12 h 19"/>
                <a:gd name="T6" fmla="*/ 0 w 2"/>
                <a:gd name="T7" fmla="*/ 12 h 19"/>
                <a:gd name="T8" fmla="*/ 0 w 2"/>
                <a:gd name="T9" fmla="*/ 12 h 19"/>
                <a:gd name="T10" fmla="*/ 0 w 2"/>
                <a:gd name="T11" fmla="*/ 12 h 19"/>
                <a:gd name="T12" fmla="*/ 0 w 2"/>
                <a:gd name="T13" fmla="*/ 12 h 19"/>
                <a:gd name="T14" fmla="*/ 0 w 2"/>
                <a:gd name="T15" fmla="*/ 12 h 19"/>
                <a:gd name="T16" fmla="*/ 2 w 2"/>
                <a:gd name="T17" fmla="*/ 19 h 19"/>
                <a:gd name="T18" fmla="*/ 2 w 2"/>
                <a:gd name="T19" fmla="*/ 19 h 19"/>
                <a:gd name="T20" fmla="*/ 2 w 2"/>
                <a:gd name="T21" fmla="*/ 18 h 19"/>
                <a:gd name="T22" fmla="*/ 1 w 2"/>
                <a:gd name="T23" fmla="*/ 11 h 19"/>
                <a:gd name="T24" fmla="*/ 1 w 2"/>
                <a:gd name="T25" fmla="*/ 0 h 19"/>
                <a:gd name="T26" fmla="*/ 0 w 2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19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6"/>
                    <a:pt x="1" y="14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1B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7801" y="3098"/>
              <a:ext cx="23" cy="2"/>
            </a:xfrm>
            <a:custGeom>
              <a:avLst/>
              <a:gdLst>
                <a:gd name="T0" fmla="*/ 2 w 10"/>
                <a:gd name="T1" fmla="*/ 0 h 1"/>
                <a:gd name="T2" fmla="*/ 0 w 10"/>
                <a:gd name="T3" fmla="*/ 0 h 1"/>
                <a:gd name="T4" fmla="*/ 0 w 10"/>
                <a:gd name="T5" fmla="*/ 0 h 1"/>
                <a:gd name="T6" fmla="*/ 5 w 10"/>
                <a:gd name="T7" fmla="*/ 1 h 1"/>
                <a:gd name="T8" fmla="*/ 10 w 10"/>
                <a:gd name="T9" fmla="*/ 1 h 1"/>
                <a:gd name="T10" fmla="*/ 10 w 10"/>
                <a:gd name="T11" fmla="*/ 1 h 1"/>
                <a:gd name="T12" fmla="*/ 2 w 10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7" y="1"/>
                    <a:pt x="8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0"/>
                    <a:pt x="2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8156" y="3481"/>
              <a:ext cx="457" cy="298"/>
            </a:xfrm>
            <a:custGeom>
              <a:avLst/>
              <a:gdLst>
                <a:gd name="T0" fmla="*/ 54 w 193"/>
                <a:gd name="T1" fmla="*/ 77 h 126"/>
                <a:gd name="T2" fmla="*/ 19 w 193"/>
                <a:gd name="T3" fmla="*/ 0 h 126"/>
                <a:gd name="T4" fmla="*/ 0 w 193"/>
                <a:gd name="T5" fmla="*/ 1 h 126"/>
                <a:gd name="T6" fmla="*/ 35 w 193"/>
                <a:gd name="T7" fmla="*/ 79 h 126"/>
                <a:gd name="T8" fmla="*/ 133 w 193"/>
                <a:gd name="T9" fmla="*/ 96 h 126"/>
                <a:gd name="T10" fmla="*/ 193 w 193"/>
                <a:gd name="T11" fmla="*/ 34 h 126"/>
                <a:gd name="T12" fmla="*/ 54 w 193"/>
                <a:gd name="T1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26">
                  <a:moveTo>
                    <a:pt x="54" y="77"/>
                  </a:moveTo>
                  <a:cubicBezTo>
                    <a:pt x="48" y="68"/>
                    <a:pt x="29" y="22"/>
                    <a:pt x="19" y="0"/>
                  </a:cubicBezTo>
                  <a:cubicBezTo>
                    <a:pt x="13" y="1"/>
                    <a:pt x="7" y="1"/>
                    <a:pt x="0" y="1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3" y="117"/>
                    <a:pt x="103" y="126"/>
                    <a:pt x="133" y="96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06" y="120"/>
                    <a:pt x="62" y="90"/>
                    <a:pt x="54" y="77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7597" y="5379"/>
              <a:ext cx="703" cy="407"/>
            </a:xfrm>
            <a:custGeom>
              <a:avLst/>
              <a:gdLst>
                <a:gd name="T0" fmla="*/ 244 w 297"/>
                <a:gd name="T1" fmla="*/ 141 h 172"/>
                <a:gd name="T2" fmla="*/ 53 w 297"/>
                <a:gd name="T3" fmla="*/ 141 h 172"/>
                <a:gd name="T4" fmla="*/ 53 w 297"/>
                <a:gd name="T5" fmla="*/ 30 h 172"/>
                <a:gd name="T6" fmla="*/ 244 w 297"/>
                <a:gd name="T7" fmla="*/ 30 h 172"/>
                <a:gd name="T8" fmla="*/ 244 w 297"/>
                <a:gd name="T9" fmla="*/ 14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72">
                  <a:moveTo>
                    <a:pt x="244" y="141"/>
                  </a:moveTo>
                  <a:cubicBezTo>
                    <a:pt x="191" y="172"/>
                    <a:pt x="106" y="172"/>
                    <a:pt x="53" y="141"/>
                  </a:cubicBezTo>
                  <a:cubicBezTo>
                    <a:pt x="0" y="111"/>
                    <a:pt x="0" y="61"/>
                    <a:pt x="53" y="30"/>
                  </a:cubicBezTo>
                  <a:cubicBezTo>
                    <a:pt x="106" y="0"/>
                    <a:pt x="191" y="0"/>
                    <a:pt x="244" y="30"/>
                  </a:cubicBezTo>
                  <a:cubicBezTo>
                    <a:pt x="297" y="61"/>
                    <a:pt x="297" y="111"/>
                    <a:pt x="244" y="141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7628" y="5502"/>
              <a:ext cx="322" cy="83"/>
            </a:xfrm>
            <a:custGeom>
              <a:avLst/>
              <a:gdLst>
                <a:gd name="T0" fmla="*/ 136 w 136"/>
                <a:gd name="T1" fmla="*/ 0 h 35"/>
                <a:gd name="T2" fmla="*/ 14 w 136"/>
                <a:gd name="T3" fmla="*/ 0 h 35"/>
                <a:gd name="T4" fmla="*/ 2 w 136"/>
                <a:gd name="T5" fmla="*/ 20 h 35"/>
                <a:gd name="T6" fmla="*/ 1 w 136"/>
                <a:gd name="T7" fmla="*/ 27 h 35"/>
                <a:gd name="T8" fmla="*/ 0 w 136"/>
                <a:gd name="T9" fmla="*/ 35 h 35"/>
                <a:gd name="T10" fmla="*/ 136 w 136"/>
                <a:gd name="T11" fmla="*/ 35 h 35"/>
                <a:gd name="T12" fmla="*/ 136 w 136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35">
                  <a:moveTo>
                    <a:pt x="13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8" y="6"/>
                    <a:pt x="5" y="13"/>
                    <a:pt x="2" y="20"/>
                  </a:cubicBezTo>
                  <a:cubicBezTo>
                    <a:pt x="2" y="22"/>
                    <a:pt x="1" y="24"/>
                    <a:pt x="1" y="27"/>
                  </a:cubicBezTo>
                  <a:cubicBezTo>
                    <a:pt x="0" y="30"/>
                    <a:pt x="0" y="33"/>
                    <a:pt x="0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7628" y="5582"/>
              <a:ext cx="641" cy="256"/>
            </a:xfrm>
            <a:custGeom>
              <a:avLst/>
              <a:gdLst>
                <a:gd name="T0" fmla="*/ 231 w 271"/>
                <a:gd name="T1" fmla="*/ 55 h 108"/>
                <a:gd name="T2" fmla="*/ 40 w 271"/>
                <a:gd name="T3" fmla="*/ 55 h 108"/>
                <a:gd name="T4" fmla="*/ 0 w 271"/>
                <a:gd name="T5" fmla="*/ 0 h 108"/>
                <a:gd name="T6" fmla="*/ 0 w 271"/>
                <a:gd name="T7" fmla="*/ 22 h 108"/>
                <a:gd name="T8" fmla="*/ 40 w 271"/>
                <a:gd name="T9" fmla="*/ 78 h 108"/>
                <a:gd name="T10" fmla="*/ 231 w 271"/>
                <a:gd name="T11" fmla="*/ 78 h 108"/>
                <a:gd name="T12" fmla="*/ 271 w 271"/>
                <a:gd name="T13" fmla="*/ 22 h 108"/>
                <a:gd name="T14" fmla="*/ 271 w 271"/>
                <a:gd name="T15" fmla="*/ 0 h 108"/>
                <a:gd name="T16" fmla="*/ 231 w 271"/>
                <a:gd name="T1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08">
                  <a:moveTo>
                    <a:pt x="231" y="55"/>
                  </a:moveTo>
                  <a:cubicBezTo>
                    <a:pt x="178" y="86"/>
                    <a:pt x="93" y="86"/>
                    <a:pt x="40" y="55"/>
                  </a:cubicBezTo>
                  <a:cubicBezTo>
                    <a:pt x="13" y="40"/>
                    <a:pt x="0" y="2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42"/>
                    <a:pt x="13" y="62"/>
                    <a:pt x="40" y="78"/>
                  </a:cubicBezTo>
                  <a:cubicBezTo>
                    <a:pt x="93" y="108"/>
                    <a:pt x="178" y="108"/>
                    <a:pt x="231" y="78"/>
                  </a:cubicBezTo>
                  <a:cubicBezTo>
                    <a:pt x="258" y="62"/>
                    <a:pt x="271" y="42"/>
                    <a:pt x="271" y="22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1" y="20"/>
                    <a:pt x="258" y="40"/>
                    <a:pt x="231" y="55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7881" y="4586"/>
              <a:ext cx="135" cy="1003"/>
            </a:xfrm>
            <a:custGeom>
              <a:avLst/>
              <a:gdLst>
                <a:gd name="T0" fmla="*/ 0 w 57"/>
                <a:gd name="T1" fmla="*/ 0 h 424"/>
                <a:gd name="T2" fmla="*/ 0 w 57"/>
                <a:gd name="T3" fmla="*/ 406 h 424"/>
                <a:gd name="T4" fmla="*/ 9 w 57"/>
                <a:gd name="T5" fmla="*/ 418 h 424"/>
                <a:gd name="T6" fmla="*/ 49 w 57"/>
                <a:gd name="T7" fmla="*/ 418 h 424"/>
                <a:gd name="T8" fmla="*/ 57 w 57"/>
                <a:gd name="T9" fmla="*/ 406 h 424"/>
                <a:gd name="T10" fmla="*/ 57 w 57"/>
                <a:gd name="T11" fmla="*/ 0 h 424"/>
                <a:gd name="T12" fmla="*/ 0 w 57"/>
                <a:gd name="T1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24">
                  <a:moveTo>
                    <a:pt x="0" y="0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410"/>
                    <a:pt x="3" y="415"/>
                    <a:pt x="9" y="418"/>
                  </a:cubicBezTo>
                  <a:cubicBezTo>
                    <a:pt x="20" y="424"/>
                    <a:pt x="38" y="424"/>
                    <a:pt x="49" y="418"/>
                  </a:cubicBezTo>
                  <a:cubicBezTo>
                    <a:pt x="54" y="415"/>
                    <a:pt x="57" y="410"/>
                    <a:pt x="57" y="406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7259" y="4700"/>
              <a:ext cx="284" cy="1145"/>
            </a:xfrm>
            <a:custGeom>
              <a:avLst/>
              <a:gdLst>
                <a:gd name="T0" fmla="*/ 18 w 120"/>
                <a:gd name="T1" fmla="*/ 147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6 h 484"/>
                <a:gd name="T16" fmla="*/ 119 w 120"/>
                <a:gd name="T17" fmla="*/ 75 h 484"/>
                <a:gd name="T18" fmla="*/ 0 w 120"/>
                <a:gd name="T19" fmla="*/ 24 h 484"/>
                <a:gd name="T20" fmla="*/ 18 w 120"/>
                <a:gd name="T21" fmla="*/ 14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8" y="147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6"/>
                    <a:pt x="54" y="416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3"/>
                    <a:pt x="0" y="24"/>
                  </a:cubicBezTo>
                  <a:cubicBezTo>
                    <a:pt x="18" y="147"/>
                    <a:pt x="18" y="147"/>
                    <a:pt x="18" y="14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34"/>
            <p:cNvSpPr>
              <a:spLocks noEditPoints="1"/>
            </p:cNvSpPr>
            <p:nvPr/>
          </p:nvSpPr>
          <p:spPr bwMode="auto">
            <a:xfrm>
              <a:off x="7261" y="5192"/>
              <a:ext cx="230" cy="643"/>
            </a:xfrm>
            <a:custGeom>
              <a:avLst/>
              <a:gdLst>
                <a:gd name="T0" fmla="*/ 60 w 97"/>
                <a:gd name="T1" fmla="*/ 159 h 272"/>
                <a:gd name="T2" fmla="*/ 38 w 97"/>
                <a:gd name="T3" fmla="*/ 176 h 272"/>
                <a:gd name="T4" fmla="*/ 5 w 97"/>
                <a:gd name="T5" fmla="*/ 190 h 272"/>
                <a:gd name="T6" fmla="*/ 0 w 97"/>
                <a:gd name="T7" fmla="*/ 217 h 272"/>
                <a:gd name="T8" fmla="*/ 36 w 97"/>
                <a:gd name="T9" fmla="*/ 258 h 272"/>
                <a:gd name="T10" fmla="*/ 37 w 97"/>
                <a:gd name="T11" fmla="*/ 259 h 272"/>
                <a:gd name="T12" fmla="*/ 70 w 97"/>
                <a:gd name="T13" fmla="*/ 272 h 272"/>
                <a:gd name="T14" fmla="*/ 70 w 97"/>
                <a:gd name="T15" fmla="*/ 272 h 272"/>
                <a:gd name="T16" fmla="*/ 71 w 97"/>
                <a:gd name="T17" fmla="*/ 272 h 272"/>
                <a:gd name="T18" fmla="*/ 81 w 97"/>
                <a:gd name="T19" fmla="*/ 271 h 272"/>
                <a:gd name="T20" fmla="*/ 83 w 97"/>
                <a:gd name="T21" fmla="*/ 269 h 272"/>
                <a:gd name="T22" fmla="*/ 83 w 97"/>
                <a:gd name="T23" fmla="*/ 269 h 272"/>
                <a:gd name="T24" fmla="*/ 85 w 97"/>
                <a:gd name="T25" fmla="*/ 259 h 272"/>
                <a:gd name="T26" fmla="*/ 53 w 97"/>
                <a:gd name="T27" fmla="*/ 208 h 272"/>
                <a:gd name="T28" fmla="*/ 53 w 97"/>
                <a:gd name="T29" fmla="*/ 205 h 272"/>
                <a:gd name="T30" fmla="*/ 60 w 97"/>
                <a:gd name="T31" fmla="*/ 159 h 272"/>
                <a:gd name="T32" fmla="*/ 97 w 97"/>
                <a:gd name="T33" fmla="*/ 0 h 272"/>
                <a:gd name="T34" fmla="*/ 77 w 97"/>
                <a:gd name="T35" fmla="*/ 15 h 272"/>
                <a:gd name="T36" fmla="*/ 82 w 97"/>
                <a:gd name="T37" fmla="*/ 38 h 272"/>
                <a:gd name="T38" fmla="*/ 82 w 97"/>
                <a:gd name="T39" fmla="*/ 66 h 272"/>
                <a:gd name="T40" fmla="*/ 97 w 97"/>
                <a:gd name="T4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272">
                  <a:moveTo>
                    <a:pt x="60" y="159"/>
                  </a:moveTo>
                  <a:cubicBezTo>
                    <a:pt x="54" y="165"/>
                    <a:pt x="47" y="171"/>
                    <a:pt x="38" y="176"/>
                  </a:cubicBezTo>
                  <a:cubicBezTo>
                    <a:pt x="28" y="181"/>
                    <a:pt x="17" y="186"/>
                    <a:pt x="5" y="190"/>
                  </a:cubicBezTo>
                  <a:cubicBezTo>
                    <a:pt x="4" y="199"/>
                    <a:pt x="2" y="208"/>
                    <a:pt x="0" y="217"/>
                  </a:cubicBezTo>
                  <a:cubicBezTo>
                    <a:pt x="0" y="219"/>
                    <a:pt x="36" y="258"/>
                    <a:pt x="36" y="258"/>
                  </a:cubicBezTo>
                  <a:cubicBezTo>
                    <a:pt x="36" y="258"/>
                    <a:pt x="37" y="258"/>
                    <a:pt x="37" y="259"/>
                  </a:cubicBezTo>
                  <a:cubicBezTo>
                    <a:pt x="46" y="267"/>
                    <a:pt x="58" y="272"/>
                    <a:pt x="70" y="272"/>
                  </a:cubicBezTo>
                  <a:cubicBezTo>
                    <a:pt x="70" y="272"/>
                    <a:pt x="70" y="272"/>
                    <a:pt x="70" y="272"/>
                  </a:cubicBezTo>
                  <a:cubicBezTo>
                    <a:pt x="71" y="272"/>
                    <a:pt x="71" y="272"/>
                    <a:pt x="71" y="272"/>
                  </a:cubicBezTo>
                  <a:cubicBezTo>
                    <a:pt x="74" y="272"/>
                    <a:pt x="77" y="272"/>
                    <a:pt x="81" y="271"/>
                  </a:cubicBezTo>
                  <a:cubicBezTo>
                    <a:pt x="82" y="270"/>
                    <a:pt x="83" y="269"/>
                    <a:pt x="83" y="269"/>
                  </a:cubicBezTo>
                  <a:cubicBezTo>
                    <a:pt x="83" y="269"/>
                    <a:pt x="83" y="269"/>
                    <a:pt x="83" y="269"/>
                  </a:cubicBezTo>
                  <a:cubicBezTo>
                    <a:pt x="84" y="266"/>
                    <a:pt x="84" y="262"/>
                    <a:pt x="85" y="259"/>
                  </a:cubicBezTo>
                  <a:cubicBezTo>
                    <a:pt x="74" y="249"/>
                    <a:pt x="55" y="228"/>
                    <a:pt x="53" y="208"/>
                  </a:cubicBezTo>
                  <a:cubicBezTo>
                    <a:pt x="53" y="207"/>
                    <a:pt x="53" y="206"/>
                    <a:pt x="53" y="205"/>
                  </a:cubicBezTo>
                  <a:cubicBezTo>
                    <a:pt x="53" y="197"/>
                    <a:pt x="56" y="181"/>
                    <a:pt x="60" y="159"/>
                  </a:cubicBezTo>
                  <a:moveTo>
                    <a:pt x="97" y="0"/>
                  </a:moveTo>
                  <a:cubicBezTo>
                    <a:pt x="90" y="6"/>
                    <a:pt x="83" y="11"/>
                    <a:pt x="77" y="15"/>
                  </a:cubicBezTo>
                  <a:cubicBezTo>
                    <a:pt x="80" y="23"/>
                    <a:pt x="82" y="30"/>
                    <a:pt x="82" y="38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7" y="45"/>
                    <a:pt x="92" y="22"/>
                    <a:pt x="97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7202" y="5705"/>
              <a:ext cx="374" cy="256"/>
            </a:xfrm>
            <a:custGeom>
              <a:avLst/>
              <a:gdLst>
                <a:gd name="T0" fmla="*/ 154 w 158"/>
                <a:gd name="T1" fmla="*/ 53 h 108"/>
                <a:gd name="T2" fmla="*/ 119 w 158"/>
                <a:gd name="T3" fmla="*/ 49 h 108"/>
                <a:gd name="T4" fmla="*/ 115 w 158"/>
                <a:gd name="T5" fmla="*/ 51 h 108"/>
                <a:gd name="T6" fmla="*/ 61 w 158"/>
                <a:gd name="T7" fmla="*/ 41 h 108"/>
                <a:gd name="T8" fmla="*/ 25 w 158"/>
                <a:gd name="T9" fmla="*/ 0 h 108"/>
                <a:gd name="T10" fmla="*/ 13 w 158"/>
                <a:gd name="T11" fmla="*/ 49 h 108"/>
                <a:gd name="T12" fmla="*/ 24 w 158"/>
                <a:gd name="T13" fmla="*/ 103 h 108"/>
                <a:gd name="T14" fmla="*/ 35 w 158"/>
                <a:gd name="T15" fmla="*/ 103 h 108"/>
                <a:gd name="T16" fmla="*/ 35 w 158"/>
                <a:gd name="T17" fmla="*/ 62 h 108"/>
                <a:gd name="T18" fmla="*/ 80 w 158"/>
                <a:gd name="T19" fmla="*/ 88 h 108"/>
                <a:gd name="T20" fmla="*/ 106 w 158"/>
                <a:gd name="T21" fmla="*/ 88 h 108"/>
                <a:gd name="T22" fmla="*/ 156 w 158"/>
                <a:gd name="T23" fmla="*/ 59 h 108"/>
                <a:gd name="T24" fmla="*/ 154 w 158"/>
                <a:gd name="T25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08">
                  <a:moveTo>
                    <a:pt x="154" y="53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97" y="59"/>
                    <a:pt x="75" y="55"/>
                    <a:pt x="61" y="41"/>
                  </a:cubicBezTo>
                  <a:cubicBezTo>
                    <a:pt x="61" y="41"/>
                    <a:pt x="24" y="1"/>
                    <a:pt x="25" y="0"/>
                  </a:cubicBezTo>
                  <a:cubicBezTo>
                    <a:pt x="25" y="0"/>
                    <a:pt x="0" y="13"/>
                    <a:pt x="13" y="49"/>
                  </a:cubicBezTo>
                  <a:cubicBezTo>
                    <a:pt x="27" y="86"/>
                    <a:pt x="24" y="103"/>
                    <a:pt x="24" y="103"/>
                  </a:cubicBezTo>
                  <a:cubicBezTo>
                    <a:pt x="24" y="103"/>
                    <a:pt x="29" y="108"/>
                    <a:pt x="35" y="10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2"/>
                    <a:pt x="98" y="92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8" y="57"/>
                    <a:pt x="158" y="53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6892" y="5947"/>
              <a:ext cx="416" cy="241"/>
            </a:xfrm>
            <a:custGeom>
              <a:avLst/>
              <a:gdLst>
                <a:gd name="T0" fmla="*/ 145 w 176"/>
                <a:gd name="T1" fmla="*/ 84 h 102"/>
                <a:gd name="T2" fmla="*/ 31 w 176"/>
                <a:gd name="T3" fmla="*/ 84 h 102"/>
                <a:gd name="T4" fmla="*/ 31 w 176"/>
                <a:gd name="T5" fmla="*/ 18 h 102"/>
                <a:gd name="T6" fmla="*/ 145 w 176"/>
                <a:gd name="T7" fmla="*/ 18 h 102"/>
                <a:gd name="T8" fmla="*/ 145 w 176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02">
                  <a:moveTo>
                    <a:pt x="145" y="84"/>
                  </a:moveTo>
                  <a:cubicBezTo>
                    <a:pt x="114" y="102"/>
                    <a:pt x="63" y="102"/>
                    <a:pt x="31" y="84"/>
                  </a:cubicBezTo>
                  <a:cubicBezTo>
                    <a:pt x="0" y="65"/>
                    <a:pt x="0" y="36"/>
                    <a:pt x="31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6" y="36"/>
                    <a:pt x="176" y="65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6908" y="6027"/>
              <a:ext cx="192" cy="57"/>
            </a:xfrm>
            <a:custGeom>
              <a:avLst/>
              <a:gdLst>
                <a:gd name="T0" fmla="*/ 81 w 81"/>
                <a:gd name="T1" fmla="*/ 0 h 24"/>
                <a:gd name="T2" fmla="*/ 6 w 81"/>
                <a:gd name="T3" fmla="*/ 0 h 24"/>
                <a:gd name="T4" fmla="*/ 2 w 81"/>
                <a:gd name="T5" fmla="*/ 24 h 24"/>
                <a:gd name="T6" fmla="*/ 81 w 81"/>
                <a:gd name="T7" fmla="*/ 24 h 24"/>
                <a:gd name="T8" fmla="*/ 81 w 8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4">
                  <a:moveTo>
                    <a:pt x="8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8"/>
                    <a:pt x="0" y="16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7060" y="5644"/>
              <a:ext cx="80" cy="442"/>
            </a:xfrm>
            <a:custGeom>
              <a:avLst/>
              <a:gdLst>
                <a:gd name="T0" fmla="*/ 0 w 34"/>
                <a:gd name="T1" fmla="*/ 0 h 187"/>
                <a:gd name="T2" fmla="*/ 0 w 34"/>
                <a:gd name="T3" fmla="*/ 176 h 187"/>
                <a:gd name="T4" fmla="*/ 5 w 34"/>
                <a:gd name="T5" fmla="*/ 183 h 187"/>
                <a:gd name="T6" fmla="*/ 29 w 34"/>
                <a:gd name="T7" fmla="*/ 183 h 187"/>
                <a:gd name="T8" fmla="*/ 34 w 34"/>
                <a:gd name="T9" fmla="*/ 176 h 187"/>
                <a:gd name="T10" fmla="*/ 34 w 34"/>
                <a:gd name="T11" fmla="*/ 0 h 187"/>
                <a:gd name="T12" fmla="*/ 0 w 34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1"/>
                    <a:pt x="5" y="183"/>
                  </a:cubicBezTo>
                  <a:cubicBezTo>
                    <a:pt x="12" y="187"/>
                    <a:pt x="23" y="187"/>
                    <a:pt x="29" y="183"/>
                  </a:cubicBezTo>
                  <a:cubicBezTo>
                    <a:pt x="33" y="181"/>
                    <a:pt x="34" y="178"/>
                    <a:pt x="34" y="17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6911" y="6067"/>
              <a:ext cx="381" cy="152"/>
            </a:xfrm>
            <a:custGeom>
              <a:avLst/>
              <a:gdLst>
                <a:gd name="T0" fmla="*/ 137 w 161"/>
                <a:gd name="T1" fmla="*/ 33 h 64"/>
                <a:gd name="T2" fmla="*/ 23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3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3" y="33"/>
                  </a:cubicBezTo>
                  <a:cubicBezTo>
                    <a:pt x="8" y="23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3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3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6712" y="5057"/>
              <a:ext cx="776" cy="447"/>
            </a:xfrm>
            <a:custGeom>
              <a:avLst/>
              <a:gdLst>
                <a:gd name="T0" fmla="*/ 270 w 328"/>
                <a:gd name="T1" fmla="*/ 156 h 189"/>
                <a:gd name="T2" fmla="*/ 58 w 328"/>
                <a:gd name="T3" fmla="*/ 156 h 189"/>
                <a:gd name="T4" fmla="*/ 58 w 328"/>
                <a:gd name="T5" fmla="*/ 34 h 189"/>
                <a:gd name="T6" fmla="*/ 270 w 328"/>
                <a:gd name="T7" fmla="*/ 34 h 189"/>
                <a:gd name="T8" fmla="*/ 270 w 328"/>
                <a:gd name="T9" fmla="*/ 15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89">
                  <a:moveTo>
                    <a:pt x="270" y="156"/>
                  </a:moveTo>
                  <a:cubicBezTo>
                    <a:pt x="212" y="189"/>
                    <a:pt x="117" y="189"/>
                    <a:pt x="58" y="156"/>
                  </a:cubicBezTo>
                  <a:cubicBezTo>
                    <a:pt x="0" y="122"/>
                    <a:pt x="0" y="67"/>
                    <a:pt x="58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8" y="67"/>
                    <a:pt x="328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6750" y="5211"/>
              <a:ext cx="705" cy="196"/>
            </a:xfrm>
            <a:custGeom>
              <a:avLst/>
              <a:gdLst>
                <a:gd name="T0" fmla="*/ 8 w 298"/>
                <a:gd name="T1" fmla="*/ 0 h 83"/>
                <a:gd name="T2" fmla="*/ 0 w 298"/>
                <a:gd name="T3" fmla="*/ 20 h 83"/>
                <a:gd name="T4" fmla="*/ 38 w 298"/>
                <a:gd name="T5" fmla="*/ 56 h 83"/>
                <a:gd name="T6" fmla="*/ 152 w 298"/>
                <a:gd name="T7" fmla="*/ 83 h 83"/>
                <a:gd name="T8" fmla="*/ 266 w 298"/>
                <a:gd name="T9" fmla="*/ 56 h 83"/>
                <a:gd name="T10" fmla="*/ 298 w 298"/>
                <a:gd name="T11" fmla="*/ 30 h 83"/>
                <a:gd name="T12" fmla="*/ 293 w 298"/>
                <a:gd name="T13" fmla="*/ 7 h 83"/>
                <a:gd name="T14" fmla="*/ 145 w 298"/>
                <a:gd name="T15" fmla="*/ 66 h 83"/>
                <a:gd name="T16" fmla="*/ 38 w 298"/>
                <a:gd name="T17" fmla="*/ 30 h 83"/>
                <a:gd name="T18" fmla="*/ 8 w 298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83">
                  <a:moveTo>
                    <a:pt x="8" y="0"/>
                  </a:moveTo>
                  <a:cubicBezTo>
                    <a:pt x="4" y="6"/>
                    <a:pt x="1" y="13"/>
                    <a:pt x="0" y="20"/>
                  </a:cubicBezTo>
                  <a:cubicBezTo>
                    <a:pt x="7" y="33"/>
                    <a:pt x="20" y="45"/>
                    <a:pt x="38" y="56"/>
                  </a:cubicBezTo>
                  <a:cubicBezTo>
                    <a:pt x="70" y="74"/>
                    <a:pt x="111" y="83"/>
                    <a:pt x="152" y="83"/>
                  </a:cubicBezTo>
                  <a:cubicBezTo>
                    <a:pt x="193" y="83"/>
                    <a:pt x="235" y="74"/>
                    <a:pt x="266" y="56"/>
                  </a:cubicBezTo>
                  <a:cubicBezTo>
                    <a:pt x="279" y="48"/>
                    <a:pt x="290" y="39"/>
                    <a:pt x="298" y="30"/>
                  </a:cubicBezTo>
                  <a:cubicBezTo>
                    <a:pt x="298" y="22"/>
                    <a:pt x="296" y="15"/>
                    <a:pt x="293" y="7"/>
                  </a:cubicBezTo>
                  <a:cubicBezTo>
                    <a:pt x="237" y="47"/>
                    <a:pt x="189" y="66"/>
                    <a:pt x="145" y="66"/>
                  </a:cubicBezTo>
                  <a:cubicBezTo>
                    <a:pt x="108" y="66"/>
                    <a:pt x="73" y="53"/>
                    <a:pt x="38" y="30"/>
                  </a:cubicBezTo>
                  <a:cubicBezTo>
                    <a:pt x="25" y="21"/>
                    <a:pt x="15" y="11"/>
                    <a:pt x="8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6747" y="5282"/>
              <a:ext cx="708" cy="404"/>
            </a:xfrm>
            <a:custGeom>
              <a:avLst/>
              <a:gdLst>
                <a:gd name="T0" fmla="*/ 255 w 299"/>
                <a:gd name="T1" fmla="*/ 61 h 171"/>
                <a:gd name="T2" fmla="*/ 43 w 299"/>
                <a:gd name="T3" fmla="*/ 61 h 171"/>
                <a:gd name="T4" fmla="*/ 0 w 299"/>
                <a:gd name="T5" fmla="*/ 0 h 171"/>
                <a:gd name="T6" fmla="*/ 0 w 299"/>
                <a:gd name="T7" fmla="*/ 77 h 171"/>
                <a:gd name="T8" fmla="*/ 43 w 299"/>
                <a:gd name="T9" fmla="*/ 138 h 171"/>
                <a:gd name="T10" fmla="*/ 255 w 299"/>
                <a:gd name="T11" fmla="*/ 138 h 171"/>
                <a:gd name="T12" fmla="*/ 299 w 299"/>
                <a:gd name="T13" fmla="*/ 77 h 171"/>
                <a:gd name="T14" fmla="*/ 299 w 299"/>
                <a:gd name="T15" fmla="*/ 0 h 171"/>
                <a:gd name="T16" fmla="*/ 255 w 299"/>
                <a:gd name="T17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1">
                  <a:moveTo>
                    <a:pt x="255" y="61"/>
                  </a:moveTo>
                  <a:cubicBezTo>
                    <a:pt x="197" y="94"/>
                    <a:pt x="102" y="94"/>
                    <a:pt x="43" y="61"/>
                  </a:cubicBezTo>
                  <a:cubicBezTo>
                    <a:pt x="14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4" y="121"/>
                    <a:pt x="43" y="138"/>
                  </a:cubicBezTo>
                  <a:cubicBezTo>
                    <a:pt x="102" y="171"/>
                    <a:pt x="197" y="171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3"/>
            <p:cNvSpPr>
              <a:spLocks noEditPoints="1"/>
            </p:cNvSpPr>
            <p:nvPr/>
          </p:nvSpPr>
          <p:spPr bwMode="auto">
            <a:xfrm>
              <a:off x="6764" y="5343"/>
              <a:ext cx="83" cy="81"/>
            </a:xfrm>
            <a:custGeom>
              <a:avLst/>
              <a:gdLst>
                <a:gd name="T0" fmla="*/ 33 w 35"/>
                <a:gd name="T1" fmla="*/ 33 h 34"/>
                <a:gd name="T2" fmla="*/ 35 w 35"/>
                <a:gd name="T3" fmla="*/ 34 h 34"/>
                <a:gd name="T4" fmla="*/ 33 w 35"/>
                <a:gd name="T5" fmla="*/ 33 h 34"/>
                <a:gd name="T6" fmla="*/ 0 w 35"/>
                <a:gd name="T7" fmla="*/ 0 h 34"/>
                <a:gd name="T8" fmla="*/ 0 w 35"/>
                <a:gd name="T9" fmla="*/ 0 h 34"/>
                <a:gd name="T10" fmla="*/ 33 w 35"/>
                <a:gd name="T11" fmla="*/ 33 h 34"/>
                <a:gd name="T12" fmla="*/ 0 w 35"/>
                <a:gd name="T13" fmla="*/ 0 h 34"/>
                <a:gd name="T14" fmla="*/ 0 w 35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33" y="33"/>
                  </a:moveTo>
                  <a:cubicBezTo>
                    <a:pt x="34" y="33"/>
                    <a:pt x="35" y="34"/>
                    <a:pt x="35" y="34"/>
                  </a:cubicBezTo>
                  <a:cubicBezTo>
                    <a:pt x="35" y="34"/>
                    <a:pt x="34" y="33"/>
                    <a:pt x="33" y="3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17" y="23"/>
                    <a:pt x="33" y="33"/>
                  </a:cubicBezTo>
                  <a:cubicBezTo>
                    <a:pt x="17" y="23"/>
                    <a:pt x="6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6764" y="5331"/>
              <a:ext cx="679" cy="154"/>
            </a:xfrm>
            <a:custGeom>
              <a:avLst/>
              <a:gdLst>
                <a:gd name="T0" fmla="*/ 287 w 287"/>
                <a:gd name="T1" fmla="*/ 0 h 65"/>
                <a:gd name="T2" fmla="*/ 285 w 287"/>
                <a:gd name="T3" fmla="*/ 4 h 65"/>
                <a:gd name="T4" fmla="*/ 279 w 287"/>
                <a:gd name="T5" fmla="*/ 12 h 65"/>
                <a:gd name="T6" fmla="*/ 251 w 287"/>
                <a:gd name="T7" fmla="*/ 36 h 65"/>
                <a:gd name="T8" fmla="*/ 241 w 287"/>
                <a:gd name="T9" fmla="*/ 41 h 65"/>
                <a:gd name="T10" fmla="*/ 235 w 287"/>
                <a:gd name="T11" fmla="*/ 44 h 65"/>
                <a:gd name="T12" fmla="*/ 229 w 287"/>
                <a:gd name="T13" fmla="*/ 46 h 65"/>
                <a:gd name="T14" fmla="*/ 223 w 287"/>
                <a:gd name="T15" fmla="*/ 49 h 65"/>
                <a:gd name="T16" fmla="*/ 217 w 287"/>
                <a:gd name="T17" fmla="*/ 51 h 65"/>
                <a:gd name="T18" fmla="*/ 203 w 287"/>
                <a:gd name="T19" fmla="*/ 55 h 65"/>
                <a:gd name="T20" fmla="*/ 189 w 287"/>
                <a:gd name="T21" fmla="*/ 58 h 65"/>
                <a:gd name="T22" fmla="*/ 175 w 287"/>
                <a:gd name="T23" fmla="*/ 60 h 65"/>
                <a:gd name="T24" fmla="*/ 144 w 287"/>
                <a:gd name="T25" fmla="*/ 62 h 65"/>
                <a:gd name="T26" fmla="*/ 142 w 287"/>
                <a:gd name="T27" fmla="*/ 62 h 65"/>
                <a:gd name="T28" fmla="*/ 129 w 287"/>
                <a:gd name="T29" fmla="*/ 62 h 65"/>
                <a:gd name="T30" fmla="*/ 114 w 287"/>
                <a:gd name="T31" fmla="*/ 61 h 65"/>
                <a:gd name="T32" fmla="*/ 100 w 287"/>
                <a:gd name="T33" fmla="*/ 59 h 65"/>
                <a:gd name="T34" fmla="*/ 85 w 287"/>
                <a:gd name="T35" fmla="*/ 56 h 65"/>
                <a:gd name="T36" fmla="*/ 72 w 287"/>
                <a:gd name="T37" fmla="*/ 52 h 65"/>
                <a:gd name="T38" fmla="*/ 59 w 287"/>
                <a:gd name="T39" fmla="*/ 48 h 65"/>
                <a:gd name="T40" fmla="*/ 48 w 287"/>
                <a:gd name="T41" fmla="*/ 43 h 65"/>
                <a:gd name="T42" fmla="*/ 37 w 287"/>
                <a:gd name="T43" fmla="*/ 38 h 65"/>
                <a:gd name="T44" fmla="*/ 8 w 287"/>
                <a:gd name="T45" fmla="*/ 16 h 65"/>
                <a:gd name="T46" fmla="*/ 2 w 287"/>
                <a:gd name="T47" fmla="*/ 8 h 65"/>
                <a:gd name="T48" fmla="*/ 0 w 287"/>
                <a:gd name="T49" fmla="*/ 5 h 65"/>
                <a:gd name="T50" fmla="*/ 33 w 287"/>
                <a:gd name="T51" fmla="*/ 38 h 65"/>
                <a:gd name="T52" fmla="*/ 33 w 287"/>
                <a:gd name="T53" fmla="*/ 38 h 65"/>
                <a:gd name="T54" fmla="*/ 35 w 287"/>
                <a:gd name="T55" fmla="*/ 39 h 65"/>
                <a:gd name="T56" fmla="*/ 36 w 287"/>
                <a:gd name="T57" fmla="*/ 40 h 65"/>
                <a:gd name="T58" fmla="*/ 142 w 287"/>
                <a:gd name="T59" fmla="*/ 65 h 65"/>
                <a:gd name="T60" fmla="*/ 248 w 287"/>
                <a:gd name="T61" fmla="*/ 40 h 65"/>
                <a:gd name="T62" fmla="*/ 287 w 287"/>
                <a:gd name="T63" fmla="*/ 1 h 65"/>
                <a:gd name="T64" fmla="*/ 287 w 287"/>
                <a:gd name="T6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5">
                  <a:moveTo>
                    <a:pt x="287" y="0"/>
                  </a:moveTo>
                  <a:cubicBezTo>
                    <a:pt x="287" y="0"/>
                    <a:pt x="286" y="2"/>
                    <a:pt x="285" y="4"/>
                  </a:cubicBezTo>
                  <a:cubicBezTo>
                    <a:pt x="284" y="6"/>
                    <a:pt x="282" y="9"/>
                    <a:pt x="279" y="12"/>
                  </a:cubicBezTo>
                  <a:cubicBezTo>
                    <a:pt x="274" y="19"/>
                    <a:pt x="264" y="28"/>
                    <a:pt x="251" y="36"/>
                  </a:cubicBezTo>
                  <a:cubicBezTo>
                    <a:pt x="248" y="38"/>
                    <a:pt x="245" y="39"/>
                    <a:pt x="241" y="41"/>
                  </a:cubicBezTo>
                  <a:cubicBezTo>
                    <a:pt x="239" y="42"/>
                    <a:pt x="237" y="43"/>
                    <a:pt x="235" y="44"/>
                  </a:cubicBezTo>
                  <a:cubicBezTo>
                    <a:pt x="233" y="45"/>
                    <a:pt x="231" y="46"/>
                    <a:pt x="229" y="46"/>
                  </a:cubicBezTo>
                  <a:cubicBezTo>
                    <a:pt x="227" y="47"/>
                    <a:pt x="225" y="48"/>
                    <a:pt x="223" y="49"/>
                  </a:cubicBezTo>
                  <a:cubicBezTo>
                    <a:pt x="221" y="49"/>
                    <a:pt x="219" y="50"/>
                    <a:pt x="217" y="51"/>
                  </a:cubicBezTo>
                  <a:cubicBezTo>
                    <a:pt x="212" y="52"/>
                    <a:pt x="208" y="54"/>
                    <a:pt x="203" y="55"/>
                  </a:cubicBezTo>
                  <a:cubicBezTo>
                    <a:pt x="199" y="56"/>
                    <a:pt x="194" y="57"/>
                    <a:pt x="189" y="58"/>
                  </a:cubicBezTo>
                  <a:cubicBezTo>
                    <a:pt x="184" y="59"/>
                    <a:pt x="180" y="59"/>
                    <a:pt x="175" y="60"/>
                  </a:cubicBezTo>
                  <a:cubicBezTo>
                    <a:pt x="165" y="61"/>
                    <a:pt x="155" y="62"/>
                    <a:pt x="144" y="62"/>
                  </a:cubicBezTo>
                  <a:cubicBezTo>
                    <a:pt x="144" y="62"/>
                    <a:pt x="143" y="62"/>
                    <a:pt x="142" y="62"/>
                  </a:cubicBezTo>
                  <a:cubicBezTo>
                    <a:pt x="138" y="62"/>
                    <a:pt x="133" y="62"/>
                    <a:pt x="129" y="62"/>
                  </a:cubicBezTo>
                  <a:cubicBezTo>
                    <a:pt x="124" y="62"/>
                    <a:pt x="119" y="61"/>
                    <a:pt x="114" y="61"/>
                  </a:cubicBezTo>
                  <a:cubicBezTo>
                    <a:pt x="109" y="60"/>
                    <a:pt x="104" y="59"/>
                    <a:pt x="100" y="59"/>
                  </a:cubicBezTo>
                  <a:cubicBezTo>
                    <a:pt x="95" y="58"/>
                    <a:pt x="90" y="57"/>
                    <a:pt x="85" y="56"/>
                  </a:cubicBezTo>
                  <a:cubicBezTo>
                    <a:pt x="81" y="55"/>
                    <a:pt x="76" y="54"/>
                    <a:pt x="72" y="52"/>
                  </a:cubicBezTo>
                  <a:cubicBezTo>
                    <a:pt x="68" y="51"/>
                    <a:pt x="63" y="50"/>
                    <a:pt x="59" y="48"/>
                  </a:cubicBezTo>
                  <a:cubicBezTo>
                    <a:pt x="55" y="47"/>
                    <a:pt x="51" y="45"/>
                    <a:pt x="48" y="43"/>
                  </a:cubicBezTo>
                  <a:cubicBezTo>
                    <a:pt x="44" y="42"/>
                    <a:pt x="40" y="40"/>
                    <a:pt x="37" y="38"/>
                  </a:cubicBezTo>
                  <a:cubicBezTo>
                    <a:pt x="24" y="31"/>
                    <a:pt x="14" y="23"/>
                    <a:pt x="8" y="16"/>
                  </a:cubicBezTo>
                  <a:cubicBezTo>
                    <a:pt x="5" y="12"/>
                    <a:pt x="3" y="10"/>
                    <a:pt x="2" y="8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6" y="17"/>
                    <a:pt x="17" y="2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5" y="39"/>
                    <a:pt x="35" y="39"/>
                  </a:cubicBezTo>
                  <a:cubicBezTo>
                    <a:pt x="36" y="39"/>
                    <a:pt x="36" y="39"/>
                    <a:pt x="36" y="40"/>
                  </a:cubicBezTo>
                  <a:cubicBezTo>
                    <a:pt x="66" y="57"/>
                    <a:pt x="104" y="65"/>
                    <a:pt x="142" y="65"/>
                  </a:cubicBezTo>
                  <a:cubicBezTo>
                    <a:pt x="180" y="65"/>
                    <a:pt x="219" y="57"/>
                    <a:pt x="248" y="40"/>
                  </a:cubicBezTo>
                  <a:cubicBezTo>
                    <a:pt x="267" y="28"/>
                    <a:pt x="280" y="15"/>
                    <a:pt x="287" y="1"/>
                  </a:cubicBezTo>
                  <a:cubicBezTo>
                    <a:pt x="287" y="0"/>
                    <a:pt x="287" y="0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6764" y="5334"/>
              <a:ext cx="679" cy="158"/>
            </a:xfrm>
            <a:custGeom>
              <a:avLst/>
              <a:gdLst>
                <a:gd name="T0" fmla="*/ 287 w 287"/>
                <a:gd name="T1" fmla="*/ 0 h 67"/>
                <a:gd name="T2" fmla="*/ 248 w 287"/>
                <a:gd name="T3" fmla="*/ 39 h 67"/>
                <a:gd name="T4" fmla="*/ 142 w 287"/>
                <a:gd name="T5" fmla="*/ 64 h 67"/>
                <a:gd name="T6" fmla="*/ 36 w 287"/>
                <a:gd name="T7" fmla="*/ 39 h 67"/>
                <a:gd name="T8" fmla="*/ 35 w 287"/>
                <a:gd name="T9" fmla="*/ 38 h 67"/>
                <a:gd name="T10" fmla="*/ 33 w 287"/>
                <a:gd name="T11" fmla="*/ 37 h 67"/>
                <a:gd name="T12" fmla="*/ 33 w 287"/>
                <a:gd name="T13" fmla="*/ 37 h 67"/>
                <a:gd name="T14" fmla="*/ 0 w 287"/>
                <a:gd name="T15" fmla="*/ 4 h 67"/>
                <a:gd name="T16" fmla="*/ 1 w 287"/>
                <a:gd name="T17" fmla="*/ 7 h 67"/>
                <a:gd name="T18" fmla="*/ 7 w 287"/>
                <a:gd name="T19" fmla="*/ 16 h 67"/>
                <a:gd name="T20" fmla="*/ 18 w 287"/>
                <a:gd name="T21" fmla="*/ 27 h 67"/>
                <a:gd name="T22" fmla="*/ 35 w 287"/>
                <a:gd name="T23" fmla="*/ 40 h 67"/>
                <a:gd name="T24" fmla="*/ 46 w 287"/>
                <a:gd name="T25" fmla="*/ 46 h 67"/>
                <a:gd name="T26" fmla="*/ 58 w 287"/>
                <a:gd name="T27" fmla="*/ 51 h 67"/>
                <a:gd name="T28" fmla="*/ 71 w 287"/>
                <a:gd name="T29" fmla="*/ 56 h 67"/>
                <a:gd name="T30" fmla="*/ 84 w 287"/>
                <a:gd name="T31" fmla="*/ 60 h 67"/>
                <a:gd name="T32" fmla="*/ 99 w 287"/>
                <a:gd name="T33" fmla="*/ 63 h 67"/>
                <a:gd name="T34" fmla="*/ 114 w 287"/>
                <a:gd name="T35" fmla="*/ 65 h 67"/>
                <a:gd name="T36" fmla="*/ 129 w 287"/>
                <a:gd name="T37" fmla="*/ 66 h 67"/>
                <a:gd name="T38" fmla="*/ 143 w 287"/>
                <a:gd name="T39" fmla="*/ 67 h 67"/>
                <a:gd name="T40" fmla="*/ 145 w 287"/>
                <a:gd name="T41" fmla="*/ 67 h 67"/>
                <a:gd name="T42" fmla="*/ 175 w 287"/>
                <a:gd name="T43" fmla="*/ 64 h 67"/>
                <a:gd name="T44" fmla="*/ 190 w 287"/>
                <a:gd name="T45" fmla="*/ 62 h 67"/>
                <a:gd name="T46" fmla="*/ 205 w 287"/>
                <a:gd name="T47" fmla="*/ 59 h 67"/>
                <a:gd name="T48" fmla="*/ 218 w 287"/>
                <a:gd name="T49" fmla="*/ 54 h 67"/>
                <a:gd name="T50" fmla="*/ 225 w 287"/>
                <a:gd name="T51" fmla="*/ 52 h 67"/>
                <a:gd name="T52" fmla="*/ 231 w 287"/>
                <a:gd name="T53" fmla="*/ 49 h 67"/>
                <a:gd name="T54" fmla="*/ 237 w 287"/>
                <a:gd name="T55" fmla="*/ 47 h 67"/>
                <a:gd name="T56" fmla="*/ 243 w 287"/>
                <a:gd name="T57" fmla="*/ 44 h 67"/>
                <a:gd name="T58" fmla="*/ 253 w 287"/>
                <a:gd name="T59" fmla="*/ 37 h 67"/>
                <a:gd name="T60" fmla="*/ 280 w 287"/>
                <a:gd name="T61" fmla="*/ 12 h 67"/>
                <a:gd name="T62" fmla="*/ 285 w 287"/>
                <a:gd name="T63" fmla="*/ 3 h 67"/>
                <a:gd name="T64" fmla="*/ 287 w 287"/>
                <a:gd name="T6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0" y="14"/>
                    <a:pt x="267" y="27"/>
                    <a:pt x="248" y="39"/>
                  </a:cubicBezTo>
                  <a:cubicBezTo>
                    <a:pt x="219" y="56"/>
                    <a:pt x="180" y="64"/>
                    <a:pt x="142" y="64"/>
                  </a:cubicBezTo>
                  <a:cubicBezTo>
                    <a:pt x="104" y="64"/>
                    <a:pt x="66" y="56"/>
                    <a:pt x="36" y="39"/>
                  </a:cubicBezTo>
                  <a:cubicBezTo>
                    <a:pt x="36" y="38"/>
                    <a:pt x="36" y="38"/>
                    <a:pt x="35" y="38"/>
                  </a:cubicBezTo>
                  <a:cubicBezTo>
                    <a:pt x="35" y="38"/>
                    <a:pt x="34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17" y="27"/>
                    <a:pt x="6" y="16"/>
                    <a:pt x="0" y="4"/>
                  </a:cubicBezTo>
                  <a:cubicBezTo>
                    <a:pt x="0" y="4"/>
                    <a:pt x="0" y="5"/>
                    <a:pt x="1" y="7"/>
                  </a:cubicBezTo>
                  <a:cubicBezTo>
                    <a:pt x="2" y="9"/>
                    <a:pt x="4" y="12"/>
                    <a:pt x="7" y="16"/>
                  </a:cubicBezTo>
                  <a:cubicBezTo>
                    <a:pt x="10" y="19"/>
                    <a:pt x="14" y="23"/>
                    <a:pt x="18" y="27"/>
                  </a:cubicBezTo>
                  <a:cubicBezTo>
                    <a:pt x="23" y="32"/>
                    <a:pt x="29" y="36"/>
                    <a:pt x="35" y="40"/>
                  </a:cubicBezTo>
                  <a:cubicBezTo>
                    <a:pt x="39" y="42"/>
                    <a:pt x="42" y="44"/>
                    <a:pt x="46" y="46"/>
                  </a:cubicBezTo>
                  <a:cubicBezTo>
                    <a:pt x="50" y="48"/>
                    <a:pt x="54" y="49"/>
                    <a:pt x="58" y="51"/>
                  </a:cubicBezTo>
                  <a:cubicBezTo>
                    <a:pt x="62" y="53"/>
                    <a:pt x="66" y="54"/>
                    <a:pt x="71" y="56"/>
                  </a:cubicBezTo>
                  <a:cubicBezTo>
                    <a:pt x="75" y="57"/>
                    <a:pt x="80" y="58"/>
                    <a:pt x="84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4"/>
                    <a:pt x="114" y="65"/>
                  </a:cubicBezTo>
                  <a:cubicBezTo>
                    <a:pt x="119" y="65"/>
                    <a:pt x="124" y="66"/>
                    <a:pt x="129" y="66"/>
                  </a:cubicBezTo>
                  <a:cubicBezTo>
                    <a:pt x="134" y="66"/>
                    <a:pt x="138" y="67"/>
                    <a:pt x="143" y="67"/>
                  </a:cubicBezTo>
                  <a:cubicBezTo>
                    <a:pt x="143" y="67"/>
                    <a:pt x="144" y="67"/>
                    <a:pt x="145" y="67"/>
                  </a:cubicBezTo>
                  <a:cubicBezTo>
                    <a:pt x="155" y="67"/>
                    <a:pt x="165" y="66"/>
                    <a:pt x="175" y="64"/>
                  </a:cubicBezTo>
                  <a:cubicBezTo>
                    <a:pt x="180" y="64"/>
                    <a:pt x="185" y="63"/>
                    <a:pt x="190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09" y="57"/>
                    <a:pt x="214" y="56"/>
                    <a:pt x="218" y="54"/>
                  </a:cubicBezTo>
                  <a:cubicBezTo>
                    <a:pt x="220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49"/>
                  </a:cubicBezTo>
                  <a:cubicBezTo>
                    <a:pt x="233" y="48"/>
                    <a:pt x="235" y="47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7"/>
                  </a:cubicBezTo>
                  <a:cubicBezTo>
                    <a:pt x="266" y="29"/>
                    <a:pt x="275" y="19"/>
                    <a:pt x="280" y="12"/>
                  </a:cubicBezTo>
                  <a:cubicBezTo>
                    <a:pt x="283" y="8"/>
                    <a:pt x="284" y="5"/>
                    <a:pt x="285" y="3"/>
                  </a:cubicBezTo>
                  <a:cubicBezTo>
                    <a:pt x="286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7455" y="4825"/>
              <a:ext cx="284" cy="1145"/>
            </a:xfrm>
            <a:custGeom>
              <a:avLst/>
              <a:gdLst>
                <a:gd name="T0" fmla="*/ 19 w 120"/>
                <a:gd name="T1" fmla="*/ 146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5 h 484"/>
                <a:gd name="T16" fmla="*/ 119 w 120"/>
                <a:gd name="T17" fmla="*/ 75 h 484"/>
                <a:gd name="T18" fmla="*/ 0 w 120"/>
                <a:gd name="T19" fmla="*/ 23 h 484"/>
                <a:gd name="T20" fmla="*/ 19 w 120"/>
                <a:gd name="T21" fmla="*/ 146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9" y="146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5"/>
                    <a:pt x="54" y="415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2"/>
                    <a:pt x="0" y="23"/>
                  </a:cubicBezTo>
                  <a:cubicBezTo>
                    <a:pt x="19" y="146"/>
                    <a:pt x="19" y="146"/>
                    <a:pt x="19" y="14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7484" y="4939"/>
              <a:ext cx="253" cy="1022"/>
            </a:xfrm>
            <a:custGeom>
              <a:avLst/>
              <a:gdLst>
                <a:gd name="T0" fmla="*/ 1 w 107"/>
                <a:gd name="T1" fmla="*/ 0 h 432"/>
                <a:gd name="T2" fmla="*/ 7 w 107"/>
                <a:gd name="T3" fmla="*/ 98 h 432"/>
                <a:gd name="T4" fmla="*/ 29 w 107"/>
                <a:gd name="T5" fmla="*/ 84 h 432"/>
                <a:gd name="T6" fmla="*/ 29 w 107"/>
                <a:gd name="T7" fmla="*/ 84 h 432"/>
                <a:gd name="T8" fmla="*/ 31 w 107"/>
                <a:gd name="T9" fmla="*/ 83 h 432"/>
                <a:gd name="T10" fmla="*/ 38 w 107"/>
                <a:gd name="T11" fmla="*/ 92 h 432"/>
                <a:gd name="T12" fmla="*/ 11 w 107"/>
                <a:gd name="T13" fmla="*/ 255 h 432"/>
                <a:gd name="T14" fmla="*/ 0 w 107"/>
                <a:gd name="T15" fmla="*/ 389 h 432"/>
                <a:gd name="T16" fmla="*/ 25 w 107"/>
                <a:gd name="T17" fmla="*/ 418 h 432"/>
                <a:gd name="T18" fmla="*/ 25 w 107"/>
                <a:gd name="T19" fmla="*/ 418 h 432"/>
                <a:gd name="T20" fmla="*/ 26 w 107"/>
                <a:gd name="T21" fmla="*/ 418 h 432"/>
                <a:gd name="T22" fmla="*/ 26 w 107"/>
                <a:gd name="T23" fmla="*/ 418 h 432"/>
                <a:gd name="T24" fmla="*/ 59 w 107"/>
                <a:gd name="T25" fmla="*/ 432 h 432"/>
                <a:gd name="T26" fmla="*/ 60 w 107"/>
                <a:gd name="T27" fmla="*/ 432 h 432"/>
                <a:gd name="T28" fmla="*/ 60 w 107"/>
                <a:gd name="T29" fmla="*/ 432 h 432"/>
                <a:gd name="T30" fmla="*/ 78 w 107"/>
                <a:gd name="T31" fmla="*/ 428 h 432"/>
                <a:gd name="T32" fmla="*/ 78 w 107"/>
                <a:gd name="T33" fmla="*/ 428 h 432"/>
                <a:gd name="T34" fmla="*/ 79 w 107"/>
                <a:gd name="T35" fmla="*/ 428 h 432"/>
                <a:gd name="T36" fmla="*/ 83 w 107"/>
                <a:gd name="T37" fmla="*/ 426 h 432"/>
                <a:gd name="T38" fmla="*/ 42 w 107"/>
                <a:gd name="T39" fmla="*/ 367 h 432"/>
                <a:gd name="T40" fmla="*/ 42 w 107"/>
                <a:gd name="T41" fmla="*/ 365 h 432"/>
                <a:gd name="T42" fmla="*/ 107 w 107"/>
                <a:gd name="T43" fmla="*/ 29 h 432"/>
                <a:gd name="T44" fmla="*/ 107 w 107"/>
                <a:gd name="T45" fmla="*/ 27 h 432"/>
                <a:gd name="T46" fmla="*/ 107 w 107"/>
                <a:gd name="T47" fmla="*/ 22 h 432"/>
                <a:gd name="T48" fmla="*/ 1 w 107"/>
                <a:gd name="T4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432">
                  <a:moveTo>
                    <a:pt x="1" y="0"/>
                  </a:moveTo>
                  <a:cubicBezTo>
                    <a:pt x="21" y="40"/>
                    <a:pt x="12" y="81"/>
                    <a:pt x="7" y="98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1" y="83"/>
                  </a:cubicBezTo>
                  <a:cubicBezTo>
                    <a:pt x="35" y="83"/>
                    <a:pt x="39" y="88"/>
                    <a:pt x="38" y="92"/>
                  </a:cubicBezTo>
                  <a:cubicBezTo>
                    <a:pt x="30" y="120"/>
                    <a:pt x="12" y="188"/>
                    <a:pt x="11" y="255"/>
                  </a:cubicBezTo>
                  <a:cubicBezTo>
                    <a:pt x="10" y="330"/>
                    <a:pt x="2" y="378"/>
                    <a:pt x="0" y="389"/>
                  </a:cubicBezTo>
                  <a:cubicBezTo>
                    <a:pt x="10" y="402"/>
                    <a:pt x="25" y="418"/>
                    <a:pt x="25" y="418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35" y="427"/>
                    <a:pt x="47" y="432"/>
                    <a:pt x="59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6" y="432"/>
                    <a:pt x="72" y="431"/>
                    <a:pt x="78" y="428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78" y="428"/>
                    <a:pt x="79" y="428"/>
                    <a:pt x="79" y="428"/>
                  </a:cubicBezTo>
                  <a:cubicBezTo>
                    <a:pt x="83" y="426"/>
                    <a:pt x="83" y="426"/>
                    <a:pt x="83" y="426"/>
                  </a:cubicBezTo>
                  <a:cubicBezTo>
                    <a:pt x="83" y="426"/>
                    <a:pt x="45" y="397"/>
                    <a:pt x="42" y="367"/>
                  </a:cubicBezTo>
                  <a:cubicBezTo>
                    <a:pt x="42" y="367"/>
                    <a:pt x="42" y="366"/>
                    <a:pt x="42" y="365"/>
                  </a:cubicBezTo>
                  <a:cubicBezTo>
                    <a:pt x="42" y="327"/>
                    <a:pt x="107" y="104"/>
                    <a:pt x="107" y="29"/>
                  </a:cubicBezTo>
                  <a:cubicBezTo>
                    <a:pt x="107" y="28"/>
                    <a:pt x="107" y="28"/>
                    <a:pt x="107" y="27"/>
                  </a:cubicBezTo>
                  <a:cubicBezTo>
                    <a:pt x="107" y="25"/>
                    <a:pt x="107" y="23"/>
                    <a:pt x="107" y="22"/>
                  </a:cubicBezTo>
                  <a:cubicBezTo>
                    <a:pt x="70" y="17"/>
                    <a:pt x="35" y="10"/>
                    <a:pt x="1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6643" y="4745"/>
              <a:ext cx="947" cy="667"/>
            </a:xfrm>
            <a:custGeom>
              <a:avLst/>
              <a:gdLst>
                <a:gd name="T0" fmla="*/ 314 w 400"/>
                <a:gd name="T1" fmla="*/ 36 h 282"/>
                <a:gd name="T2" fmla="*/ 255 w 400"/>
                <a:gd name="T3" fmla="*/ 0 h 282"/>
                <a:gd name="T4" fmla="*/ 220 w 400"/>
                <a:gd name="T5" fmla="*/ 20 h 282"/>
                <a:gd name="T6" fmla="*/ 220 w 400"/>
                <a:gd name="T7" fmla="*/ 20 h 282"/>
                <a:gd name="T8" fmla="*/ 212 w 400"/>
                <a:gd name="T9" fmla="*/ 69 h 282"/>
                <a:gd name="T10" fmla="*/ 58 w 400"/>
                <a:gd name="T11" fmla="*/ 69 h 282"/>
                <a:gd name="T12" fmla="*/ 58 w 400"/>
                <a:gd name="T13" fmla="*/ 69 h 282"/>
                <a:gd name="T14" fmla="*/ 83 w 400"/>
                <a:gd name="T15" fmla="*/ 227 h 282"/>
                <a:gd name="T16" fmla="*/ 358 w 400"/>
                <a:gd name="T17" fmla="*/ 189 h 282"/>
                <a:gd name="T18" fmla="*/ 314 w 400"/>
                <a:gd name="T19" fmla="*/ 3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0" h="282">
                  <a:moveTo>
                    <a:pt x="314" y="36"/>
                  </a:moveTo>
                  <a:cubicBezTo>
                    <a:pt x="288" y="18"/>
                    <a:pt x="255" y="0"/>
                    <a:pt x="255" y="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137" y="140"/>
                    <a:pt x="59" y="70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0" y="171"/>
                    <a:pt x="83" y="227"/>
                  </a:cubicBezTo>
                  <a:cubicBezTo>
                    <a:pt x="166" y="282"/>
                    <a:pt x="246" y="276"/>
                    <a:pt x="358" y="189"/>
                  </a:cubicBezTo>
                  <a:cubicBezTo>
                    <a:pt x="358" y="189"/>
                    <a:pt x="400" y="95"/>
                    <a:pt x="314" y="36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6769" y="4745"/>
              <a:ext cx="764" cy="404"/>
            </a:xfrm>
            <a:custGeom>
              <a:avLst/>
              <a:gdLst>
                <a:gd name="T0" fmla="*/ 261 w 323"/>
                <a:gd name="T1" fmla="*/ 36 h 171"/>
                <a:gd name="T2" fmla="*/ 202 w 323"/>
                <a:gd name="T3" fmla="*/ 0 h 171"/>
                <a:gd name="T4" fmla="*/ 167 w 323"/>
                <a:gd name="T5" fmla="*/ 20 h 171"/>
                <a:gd name="T6" fmla="*/ 167 w 323"/>
                <a:gd name="T7" fmla="*/ 20 h 171"/>
                <a:gd name="T8" fmla="*/ 159 w 323"/>
                <a:gd name="T9" fmla="*/ 69 h 171"/>
                <a:gd name="T10" fmla="*/ 5 w 323"/>
                <a:gd name="T11" fmla="*/ 69 h 171"/>
                <a:gd name="T12" fmla="*/ 5 w 323"/>
                <a:gd name="T13" fmla="*/ 69 h 171"/>
                <a:gd name="T14" fmla="*/ 0 w 323"/>
                <a:gd name="T15" fmla="*/ 80 h 171"/>
                <a:gd name="T16" fmla="*/ 135 w 323"/>
                <a:gd name="T17" fmla="*/ 109 h 171"/>
                <a:gd name="T18" fmla="*/ 213 w 323"/>
                <a:gd name="T19" fmla="*/ 116 h 171"/>
                <a:gd name="T20" fmla="*/ 254 w 323"/>
                <a:gd name="T21" fmla="*/ 80 h 171"/>
                <a:gd name="T22" fmla="*/ 301 w 323"/>
                <a:gd name="T23" fmla="*/ 171 h 171"/>
                <a:gd name="T24" fmla="*/ 312 w 323"/>
                <a:gd name="T25" fmla="*/ 170 h 171"/>
                <a:gd name="T26" fmla="*/ 261 w 3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261" y="36"/>
                  </a:moveTo>
                  <a:cubicBezTo>
                    <a:pt x="235" y="18"/>
                    <a:pt x="202" y="0"/>
                    <a:pt x="202" y="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59" y="69"/>
                    <a:pt x="159" y="69"/>
                    <a:pt x="159" y="69"/>
                  </a:cubicBezTo>
                  <a:cubicBezTo>
                    <a:pt x="84" y="140"/>
                    <a:pt x="6" y="70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3" y="73"/>
                    <a:pt x="0" y="80"/>
                  </a:cubicBezTo>
                  <a:cubicBezTo>
                    <a:pt x="18" y="98"/>
                    <a:pt x="62" y="130"/>
                    <a:pt x="135" y="109"/>
                  </a:cubicBezTo>
                  <a:cubicBezTo>
                    <a:pt x="135" y="109"/>
                    <a:pt x="159" y="163"/>
                    <a:pt x="213" y="116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0"/>
                    <a:pt x="301" y="100"/>
                    <a:pt x="301" y="171"/>
                  </a:cubicBezTo>
                  <a:cubicBezTo>
                    <a:pt x="312" y="170"/>
                    <a:pt x="312" y="170"/>
                    <a:pt x="312" y="170"/>
                  </a:cubicBezTo>
                  <a:cubicBezTo>
                    <a:pt x="319" y="139"/>
                    <a:pt x="323" y="79"/>
                    <a:pt x="261" y="36"/>
                  </a:cubicBezTo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6736" y="5126"/>
              <a:ext cx="774" cy="286"/>
            </a:xfrm>
            <a:custGeom>
              <a:avLst/>
              <a:gdLst>
                <a:gd name="T0" fmla="*/ 37 w 327"/>
                <a:gd name="T1" fmla="*/ 40 h 121"/>
                <a:gd name="T2" fmla="*/ 0 w 327"/>
                <a:gd name="T3" fmla="*/ 0 h 121"/>
                <a:gd name="T4" fmla="*/ 44 w 327"/>
                <a:gd name="T5" fmla="*/ 66 h 121"/>
                <a:gd name="T6" fmla="*/ 319 w 327"/>
                <a:gd name="T7" fmla="*/ 28 h 121"/>
                <a:gd name="T8" fmla="*/ 327 w 327"/>
                <a:gd name="T9" fmla="*/ 1 h 121"/>
                <a:gd name="T10" fmla="*/ 37 w 327"/>
                <a:gd name="T11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121">
                  <a:moveTo>
                    <a:pt x="37" y="40"/>
                  </a:moveTo>
                  <a:cubicBezTo>
                    <a:pt x="19" y="28"/>
                    <a:pt x="8" y="14"/>
                    <a:pt x="0" y="0"/>
                  </a:cubicBezTo>
                  <a:cubicBezTo>
                    <a:pt x="4" y="23"/>
                    <a:pt x="16" y="47"/>
                    <a:pt x="44" y="66"/>
                  </a:cubicBezTo>
                  <a:cubicBezTo>
                    <a:pt x="127" y="121"/>
                    <a:pt x="207" y="115"/>
                    <a:pt x="319" y="28"/>
                  </a:cubicBezTo>
                  <a:cubicBezTo>
                    <a:pt x="319" y="28"/>
                    <a:pt x="324" y="18"/>
                    <a:pt x="327" y="1"/>
                  </a:cubicBezTo>
                  <a:cubicBezTo>
                    <a:pt x="209" y="93"/>
                    <a:pt x="125" y="98"/>
                    <a:pt x="37" y="40"/>
                  </a:cubicBezTo>
                  <a:close/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8324" y="5554"/>
              <a:ext cx="461" cy="341"/>
            </a:xfrm>
            <a:custGeom>
              <a:avLst/>
              <a:gdLst>
                <a:gd name="T0" fmla="*/ 174 w 195"/>
                <a:gd name="T1" fmla="*/ 75 h 144"/>
                <a:gd name="T2" fmla="*/ 171 w 195"/>
                <a:gd name="T3" fmla="*/ 127 h 144"/>
                <a:gd name="T4" fmla="*/ 83 w 195"/>
                <a:gd name="T5" fmla="*/ 118 h 144"/>
                <a:gd name="T6" fmla="*/ 0 w 195"/>
                <a:gd name="T7" fmla="*/ 43 h 144"/>
                <a:gd name="T8" fmla="*/ 79 w 195"/>
                <a:gd name="T9" fmla="*/ 22 h 144"/>
                <a:gd name="T10" fmla="*/ 174 w 195"/>
                <a:gd name="T11" fmla="*/ 7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4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7" y="141"/>
                    <a:pt x="118" y="144"/>
                    <a:pt x="83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1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52"/>
            <p:cNvSpPr>
              <a:spLocks/>
            </p:cNvSpPr>
            <p:nvPr/>
          </p:nvSpPr>
          <p:spPr bwMode="auto">
            <a:xfrm>
              <a:off x="8537" y="4671"/>
              <a:ext cx="274" cy="1122"/>
            </a:xfrm>
            <a:custGeom>
              <a:avLst/>
              <a:gdLst>
                <a:gd name="T0" fmla="*/ 98 w 116"/>
                <a:gd name="T1" fmla="*/ 143 h 474"/>
                <a:gd name="T2" fmla="*/ 98 w 116"/>
                <a:gd name="T3" fmla="*/ 443 h 474"/>
                <a:gd name="T4" fmla="*/ 0 w 116"/>
                <a:gd name="T5" fmla="*/ 443 h 474"/>
                <a:gd name="T6" fmla="*/ 0 w 116"/>
                <a:gd name="T7" fmla="*/ 107 h 474"/>
                <a:gd name="T8" fmla="*/ 116 w 116"/>
                <a:gd name="T9" fmla="*/ 5 h 474"/>
                <a:gd name="T10" fmla="*/ 98 w 116"/>
                <a:gd name="T11" fmla="*/ 14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474">
                  <a:moveTo>
                    <a:pt x="98" y="143"/>
                  </a:moveTo>
                  <a:cubicBezTo>
                    <a:pt x="98" y="443"/>
                    <a:pt x="98" y="443"/>
                    <a:pt x="98" y="443"/>
                  </a:cubicBezTo>
                  <a:cubicBezTo>
                    <a:pt x="98" y="443"/>
                    <a:pt x="49" y="474"/>
                    <a:pt x="0" y="443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47"/>
                    <a:pt x="56" y="0"/>
                    <a:pt x="116" y="5"/>
                  </a:cubicBezTo>
                  <a:cubicBezTo>
                    <a:pt x="98" y="143"/>
                    <a:pt x="98" y="143"/>
                    <a:pt x="98" y="143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53"/>
            <p:cNvSpPr>
              <a:spLocks/>
            </p:cNvSpPr>
            <p:nvPr/>
          </p:nvSpPr>
          <p:spPr bwMode="auto">
            <a:xfrm>
              <a:off x="6915" y="3689"/>
              <a:ext cx="2067" cy="1370"/>
            </a:xfrm>
            <a:custGeom>
              <a:avLst/>
              <a:gdLst>
                <a:gd name="T0" fmla="*/ 740 w 873"/>
                <a:gd name="T1" fmla="*/ 97 h 579"/>
                <a:gd name="T2" fmla="*/ 133 w 873"/>
                <a:gd name="T3" fmla="*/ 97 h 579"/>
                <a:gd name="T4" fmla="*/ 9 w 873"/>
                <a:gd name="T5" fmla="*/ 290 h 579"/>
                <a:gd name="T6" fmla="*/ 133 w 873"/>
                <a:gd name="T7" fmla="*/ 483 h 579"/>
                <a:gd name="T8" fmla="*/ 740 w 873"/>
                <a:gd name="T9" fmla="*/ 483 h 579"/>
                <a:gd name="T10" fmla="*/ 864 w 873"/>
                <a:gd name="T11" fmla="*/ 290 h 579"/>
                <a:gd name="T12" fmla="*/ 740 w 873"/>
                <a:gd name="T13" fmla="*/ 97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579">
                  <a:moveTo>
                    <a:pt x="740" y="97"/>
                  </a:moveTo>
                  <a:cubicBezTo>
                    <a:pt x="572" y="0"/>
                    <a:pt x="301" y="0"/>
                    <a:pt x="133" y="97"/>
                  </a:cubicBezTo>
                  <a:cubicBezTo>
                    <a:pt x="42" y="150"/>
                    <a:pt x="0" y="220"/>
                    <a:pt x="9" y="290"/>
                  </a:cubicBezTo>
                  <a:cubicBezTo>
                    <a:pt x="0" y="359"/>
                    <a:pt x="42" y="430"/>
                    <a:pt x="133" y="483"/>
                  </a:cubicBezTo>
                  <a:cubicBezTo>
                    <a:pt x="301" y="579"/>
                    <a:pt x="572" y="579"/>
                    <a:pt x="740" y="483"/>
                  </a:cubicBezTo>
                  <a:cubicBezTo>
                    <a:pt x="831" y="430"/>
                    <a:pt x="873" y="359"/>
                    <a:pt x="864" y="290"/>
                  </a:cubicBezTo>
                  <a:cubicBezTo>
                    <a:pt x="873" y="220"/>
                    <a:pt x="831" y="150"/>
                    <a:pt x="740" y="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54"/>
            <p:cNvSpPr>
              <a:spLocks/>
            </p:cNvSpPr>
            <p:nvPr/>
          </p:nvSpPr>
          <p:spPr bwMode="auto">
            <a:xfrm>
              <a:off x="6835" y="3689"/>
              <a:ext cx="2227" cy="1288"/>
            </a:xfrm>
            <a:custGeom>
              <a:avLst/>
              <a:gdLst>
                <a:gd name="T0" fmla="*/ 774 w 941"/>
                <a:gd name="T1" fmla="*/ 447 h 544"/>
                <a:gd name="T2" fmla="*/ 167 w 941"/>
                <a:gd name="T3" fmla="*/ 447 h 544"/>
                <a:gd name="T4" fmla="*/ 167 w 941"/>
                <a:gd name="T5" fmla="*/ 97 h 544"/>
                <a:gd name="T6" fmla="*/ 774 w 941"/>
                <a:gd name="T7" fmla="*/ 97 h 544"/>
                <a:gd name="T8" fmla="*/ 774 w 941"/>
                <a:gd name="T9" fmla="*/ 44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544">
                  <a:moveTo>
                    <a:pt x="774" y="447"/>
                  </a:moveTo>
                  <a:cubicBezTo>
                    <a:pt x="606" y="544"/>
                    <a:pt x="335" y="544"/>
                    <a:pt x="167" y="447"/>
                  </a:cubicBezTo>
                  <a:cubicBezTo>
                    <a:pt x="0" y="350"/>
                    <a:pt x="0" y="193"/>
                    <a:pt x="167" y="97"/>
                  </a:cubicBezTo>
                  <a:cubicBezTo>
                    <a:pt x="335" y="0"/>
                    <a:pt x="606" y="0"/>
                    <a:pt x="774" y="97"/>
                  </a:cubicBezTo>
                  <a:cubicBezTo>
                    <a:pt x="941" y="193"/>
                    <a:pt x="941" y="350"/>
                    <a:pt x="774" y="447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5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56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57"/>
            <p:cNvSpPr>
              <a:spLocks/>
            </p:cNvSpPr>
            <p:nvPr/>
          </p:nvSpPr>
          <p:spPr bwMode="auto">
            <a:xfrm>
              <a:off x="6915" y="4376"/>
              <a:ext cx="2067" cy="683"/>
            </a:xfrm>
            <a:custGeom>
              <a:avLst/>
              <a:gdLst>
                <a:gd name="T0" fmla="*/ 740 w 873"/>
                <a:gd name="T1" fmla="*/ 157 h 289"/>
                <a:gd name="T2" fmla="*/ 133 w 873"/>
                <a:gd name="T3" fmla="*/ 157 h 289"/>
                <a:gd name="T4" fmla="*/ 9 w 873"/>
                <a:gd name="T5" fmla="*/ 0 h 289"/>
                <a:gd name="T6" fmla="*/ 133 w 873"/>
                <a:gd name="T7" fmla="*/ 193 h 289"/>
                <a:gd name="T8" fmla="*/ 740 w 873"/>
                <a:gd name="T9" fmla="*/ 193 h 289"/>
                <a:gd name="T10" fmla="*/ 864 w 873"/>
                <a:gd name="T11" fmla="*/ 0 h 289"/>
                <a:gd name="T12" fmla="*/ 740 w 873"/>
                <a:gd name="T13" fmla="*/ 15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289">
                  <a:moveTo>
                    <a:pt x="740" y="157"/>
                  </a:moveTo>
                  <a:cubicBezTo>
                    <a:pt x="572" y="254"/>
                    <a:pt x="301" y="254"/>
                    <a:pt x="133" y="157"/>
                  </a:cubicBezTo>
                  <a:cubicBezTo>
                    <a:pt x="57" y="113"/>
                    <a:pt x="16" y="57"/>
                    <a:pt x="9" y="0"/>
                  </a:cubicBezTo>
                  <a:cubicBezTo>
                    <a:pt x="0" y="69"/>
                    <a:pt x="42" y="140"/>
                    <a:pt x="133" y="193"/>
                  </a:cubicBezTo>
                  <a:cubicBezTo>
                    <a:pt x="301" y="289"/>
                    <a:pt x="572" y="289"/>
                    <a:pt x="740" y="193"/>
                  </a:cubicBezTo>
                  <a:cubicBezTo>
                    <a:pt x="831" y="140"/>
                    <a:pt x="873" y="69"/>
                    <a:pt x="864" y="0"/>
                  </a:cubicBezTo>
                  <a:cubicBezTo>
                    <a:pt x="857" y="57"/>
                    <a:pt x="816" y="113"/>
                    <a:pt x="740" y="157"/>
                  </a:cubicBezTo>
                </a:path>
              </a:pathLst>
            </a:custGeom>
            <a:solidFill>
              <a:srgbClr val="C5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58"/>
            <p:cNvSpPr>
              <a:spLocks/>
            </p:cNvSpPr>
            <p:nvPr/>
          </p:nvSpPr>
          <p:spPr bwMode="auto">
            <a:xfrm>
              <a:off x="7192" y="4702"/>
              <a:ext cx="1546" cy="220"/>
            </a:xfrm>
            <a:custGeom>
              <a:avLst/>
              <a:gdLst>
                <a:gd name="T0" fmla="*/ 653 w 653"/>
                <a:gd name="T1" fmla="*/ 0 h 93"/>
                <a:gd name="T2" fmla="*/ 646 w 653"/>
                <a:gd name="T3" fmla="*/ 4 h 93"/>
                <a:gd name="T4" fmla="*/ 639 w 653"/>
                <a:gd name="T5" fmla="*/ 9 h 93"/>
                <a:gd name="T6" fmla="*/ 628 w 653"/>
                <a:gd name="T7" fmla="*/ 16 h 93"/>
                <a:gd name="T8" fmla="*/ 615 w 653"/>
                <a:gd name="T9" fmla="*/ 24 h 93"/>
                <a:gd name="T10" fmla="*/ 607 w 653"/>
                <a:gd name="T11" fmla="*/ 28 h 93"/>
                <a:gd name="T12" fmla="*/ 599 w 653"/>
                <a:gd name="T13" fmla="*/ 33 h 93"/>
                <a:gd name="T14" fmla="*/ 590 w 653"/>
                <a:gd name="T15" fmla="*/ 37 h 93"/>
                <a:gd name="T16" fmla="*/ 580 w 653"/>
                <a:gd name="T17" fmla="*/ 42 h 93"/>
                <a:gd name="T18" fmla="*/ 559 w 653"/>
                <a:gd name="T19" fmla="*/ 51 h 93"/>
                <a:gd name="T20" fmla="*/ 509 w 653"/>
                <a:gd name="T21" fmla="*/ 67 h 93"/>
                <a:gd name="T22" fmla="*/ 482 w 653"/>
                <a:gd name="T23" fmla="*/ 75 h 93"/>
                <a:gd name="T24" fmla="*/ 453 w 653"/>
                <a:gd name="T25" fmla="*/ 81 h 93"/>
                <a:gd name="T26" fmla="*/ 392 w 653"/>
                <a:gd name="T27" fmla="*/ 90 h 93"/>
                <a:gd name="T28" fmla="*/ 328 w 653"/>
                <a:gd name="T29" fmla="*/ 93 h 93"/>
                <a:gd name="T30" fmla="*/ 264 w 653"/>
                <a:gd name="T31" fmla="*/ 91 h 93"/>
                <a:gd name="T32" fmla="*/ 202 w 653"/>
                <a:gd name="T33" fmla="*/ 84 h 93"/>
                <a:gd name="T34" fmla="*/ 145 w 653"/>
                <a:gd name="T35" fmla="*/ 72 h 93"/>
                <a:gd name="T36" fmla="*/ 119 w 653"/>
                <a:gd name="T37" fmla="*/ 64 h 93"/>
                <a:gd name="T38" fmla="*/ 96 w 653"/>
                <a:gd name="T39" fmla="*/ 56 h 93"/>
                <a:gd name="T40" fmla="*/ 85 w 653"/>
                <a:gd name="T41" fmla="*/ 52 h 93"/>
                <a:gd name="T42" fmla="*/ 74 w 653"/>
                <a:gd name="T43" fmla="*/ 48 h 93"/>
                <a:gd name="T44" fmla="*/ 55 w 653"/>
                <a:gd name="T45" fmla="*/ 39 h 93"/>
                <a:gd name="T46" fmla="*/ 39 w 653"/>
                <a:gd name="T47" fmla="*/ 31 h 93"/>
                <a:gd name="T48" fmla="*/ 25 w 653"/>
                <a:gd name="T49" fmla="*/ 24 h 93"/>
                <a:gd name="T50" fmla="*/ 6 w 653"/>
                <a:gd name="T51" fmla="*/ 13 h 93"/>
                <a:gd name="T52" fmla="*/ 0 w 653"/>
                <a:gd name="T53" fmla="*/ 9 h 93"/>
                <a:gd name="T54" fmla="*/ 6 w 653"/>
                <a:gd name="T55" fmla="*/ 13 h 93"/>
                <a:gd name="T56" fmla="*/ 25 w 653"/>
                <a:gd name="T57" fmla="*/ 23 h 93"/>
                <a:gd name="T58" fmla="*/ 39 w 653"/>
                <a:gd name="T59" fmla="*/ 30 h 93"/>
                <a:gd name="T60" fmla="*/ 56 w 653"/>
                <a:gd name="T61" fmla="*/ 38 h 93"/>
                <a:gd name="T62" fmla="*/ 75 w 653"/>
                <a:gd name="T63" fmla="*/ 46 h 93"/>
                <a:gd name="T64" fmla="*/ 85 w 653"/>
                <a:gd name="T65" fmla="*/ 50 h 93"/>
                <a:gd name="T66" fmla="*/ 96 w 653"/>
                <a:gd name="T67" fmla="*/ 54 h 93"/>
                <a:gd name="T68" fmla="*/ 120 w 653"/>
                <a:gd name="T69" fmla="*/ 62 h 93"/>
                <a:gd name="T70" fmla="*/ 146 w 653"/>
                <a:gd name="T71" fmla="*/ 69 h 93"/>
                <a:gd name="T72" fmla="*/ 203 w 653"/>
                <a:gd name="T73" fmla="*/ 80 h 93"/>
                <a:gd name="T74" fmla="*/ 264 w 653"/>
                <a:gd name="T75" fmla="*/ 87 h 93"/>
                <a:gd name="T76" fmla="*/ 328 w 653"/>
                <a:gd name="T77" fmla="*/ 89 h 93"/>
                <a:gd name="T78" fmla="*/ 391 w 653"/>
                <a:gd name="T79" fmla="*/ 86 h 93"/>
                <a:gd name="T80" fmla="*/ 452 w 653"/>
                <a:gd name="T81" fmla="*/ 77 h 93"/>
                <a:gd name="T82" fmla="*/ 481 w 653"/>
                <a:gd name="T83" fmla="*/ 72 h 93"/>
                <a:gd name="T84" fmla="*/ 509 w 653"/>
                <a:gd name="T85" fmla="*/ 65 h 93"/>
                <a:gd name="T86" fmla="*/ 558 w 653"/>
                <a:gd name="T87" fmla="*/ 49 h 93"/>
                <a:gd name="T88" fmla="*/ 579 w 653"/>
                <a:gd name="T89" fmla="*/ 40 h 93"/>
                <a:gd name="T90" fmla="*/ 589 w 653"/>
                <a:gd name="T91" fmla="*/ 36 h 93"/>
                <a:gd name="T92" fmla="*/ 598 w 653"/>
                <a:gd name="T93" fmla="*/ 31 h 93"/>
                <a:gd name="T94" fmla="*/ 606 w 653"/>
                <a:gd name="T95" fmla="*/ 27 h 93"/>
                <a:gd name="T96" fmla="*/ 614 w 653"/>
                <a:gd name="T97" fmla="*/ 23 h 93"/>
                <a:gd name="T98" fmla="*/ 628 w 653"/>
                <a:gd name="T99" fmla="*/ 15 h 93"/>
                <a:gd name="T100" fmla="*/ 638 w 653"/>
                <a:gd name="T101" fmla="*/ 9 h 93"/>
                <a:gd name="T102" fmla="*/ 646 w 653"/>
                <a:gd name="T103" fmla="*/ 4 h 93"/>
                <a:gd name="T104" fmla="*/ 653 w 653"/>
                <a:gd name="T10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3" h="93">
                  <a:moveTo>
                    <a:pt x="653" y="0"/>
                  </a:moveTo>
                  <a:cubicBezTo>
                    <a:pt x="653" y="0"/>
                    <a:pt x="650" y="1"/>
                    <a:pt x="646" y="4"/>
                  </a:cubicBezTo>
                  <a:cubicBezTo>
                    <a:pt x="644" y="6"/>
                    <a:pt x="642" y="7"/>
                    <a:pt x="639" y="9"/>
                  </a:cubicBezTo>
                  <a:cubicBezTo>
                    <a:pt x="636" y="11"/>
                    <a:pt x="632" y="14"/>
                    <a:pt x="628" y="16"/>
                  </a:cubicBezTo>
                  <a:cubicBezTo>
                    <a:pt x="624" y="19"/>
                    <a:pt x="620" y="21"/>
                    <a:pt x="615" y="24"/>
                  </a:cubicBezTo>
                  <a:cubicBezTo>
                    <a:pt x="612" y="25"/>
                    <a:pt x="610" y="27"/>
                    <a:pt x="607" y="28"/>
                  </a:cubicBezTo>
                  <a:cubicBezTo>
                    <a:pt x="604" y="30"/>
                    <a:pt x="601" y="31"/>
                    <a:pt x="599" y="33"/>
                  </a:cubicBezTo>
                  <a:cubicBezTo>
                    <a:pt x="596" y="34"/>
                    <a:pt x="593" y="36"/>
                    <a:pt x="590" y="37"/>
                  </a:cubicBezTo>
                  <a:cubicBezTo>
                    <a:pt x="586" y="39"/>
                    <a:pt x="583" y="40"/>
                    <a:pt x="580" y="42"/>
                  </a:cubicBezTo>
                  <a:cubicBezTo>
                    <a:pt x="573" y="45"/>
                    <a:pt x="566" y="48"/>
                    <a:pt x="559" y="51"/>
                  </a:cubicBezTo>
                  <a:cubicBezTo>
                    <a:pt x="544" y="56"/>
                    <a:pt x="527" y="62"/>
                    <a:pt x="509" y="67"/>
                  </a:cubicBezTo>
                  <a:cubicBezTo>
                    <a:pt x="501" y="70"/>
                    <a:pt x="491" y="72"/>
                    <a:pt x="482" y="75"/>
                  </a:cubicBezTo>
                  <a:cubicBezTo>
                    <a:pt x="472" y="77"/>
                    <a:pt x="463" y="79"/>
                    <a:pt x="453" y="81"/>
                  </a:cubicBezTo>
                  <a:cubicBezTo>
                    <a:pt x="433" y="85"/>
                    <a:pt x="413" y="88"/>
                    <a:pt x="392" y="90"/>
                  </a:cubicBezTo>
                  <a:cubicBezTo>
                    <a:pt x="371" y="92"/>
                    <a:pt x="349" y="93"/>
                    <a:pt x="328" y="93"/>
                  </a:cubicBezTo>
                  <a:cubicBezTo>
                    <a:pt x="306" y="93"/>
                    <a:pt x="285" y="93"/>
                    <a:pt x="264" y="91"/>
                  </a:cubicBezTo>
                  <a:cubicBezTo>
                    <a:pt x="243" y="89"/>
                    <a:pt x="222" y="87"/>
                    <a:pt x="202" y="84"/>
                  </a:cubicBezTo>
                  <a:cubicBezTo>
                    <a:pt x="182" y="80"/>
                    <a:pt x="163" y="76"/>
                    <a:pt x="145" y="72"/>
                  </a:cubicBezTo>
                  <a:cubicBezTo>
                    <a:pt x="136" y="69"/>
                    <a:pt x="128" y="67"/>
                    <a:pt x="119" y="64"/>
                  </a:cubicBezTo>
                  <a:cubicBezTo>
                    <a:pt x="111" y="61"/>
                    <a:pt x="103" y="59"/>
                    <a:pt x="96" y="56"/>
                  </a:cubicBezTo>
                  <a:cubicBezTo>
                    <a:pt x="92" y="55"/>
                    <a:pt x="88" y="53"/>
                    <a:pt x="85" y="52"/>
                  </a:cubicBezTo>
                  <a:cubicBezTo>
                    <a:pt x="81" y="51"/>
                    <a:pt x="77" y="49"/>
                    <a:pt x="74" y="48"/>
                  </a:cubicBezTo>
                  <a:cubicBezTo>
                    <a:pt x="67" y="45"/>
                    <a:pt x="61" y="42"/>
                    <a:pt x="55" y="39"/>
                  </a:cubicBezTo>
                  <a:cubicBezTo>
                    <a:pt x="49" y="37"/>
                    <a:pt x="44" y="34"/>
                    <a:pt x="39" y="31"/>
                  </a:cubicBezTo>
                  <a:cubicBezTo>
                    <a:pt x="34" y="29"/>
                    <a:pt x="29" y="26"/>
                    <a:pt x="25" y="24"/>
                  </a:cubicBezTo>
                  <a:cubicBezTo>
                    <a:pt x="17" y="20"/>
                    <a:pt x="11" y="16"/>
                    <a:pt x="6" y="13"/>
                  </a:cubicBezTo>
                  <a:cubicBezTo>
                    <a:pt x="2" y="10"/>
                    <a:pt x="0" y="9"/>
                    <a:pt x="0" y="9"/>
                  </a:cubicBezTo>
                  <a:cubicBezTo>
                    <a:pt x="0" y="9"/>
                    <a:pt x="2" y="10"/>
                    <a:pt x="6" y="13"/>
                  </a:cubicBezTo>
                  <a:cubicBezTo>
                    <a:pt x="11" y="15"/>
                    <a:pt x="17" y="19"/>
                    <a:pt x="25" y="23"/>
                  </a:cubicBezTo>
                  <a:cubicBezTo>
                    <a:pt x="29" y="26"/>
                    <a:pt x="34" y="28"/>
                    <a:pt x="39" y="30"/>
                  </a:cubicBezTo>
                  <a:cubicBezTo>
                    <a:pt x="44" y="33"/>
                    <a:pt x="50" y="36"/>
                    <a:pt x="56" y="38"/>
                  </a:cubicBezTo>
                  <a:cubicBezTo>
                    <a:pt x="62" y="41"/>
                    <a:pt x="68" y="44"/>
                    <a:pt x="75" y="46"/>
                  </a:cubicBezTo>
                  <a:cubicBezTo>
                    <a:pt x="78" y="47"/>
                    <a:pt x="82" y="49"/>
                    <a:pt x="85" y="50"/>
                  </a:cubicBezTo>
                  <a:cubicBezTo>
                    <a:pt x="89" y="51"/>
                    <a:pt x="93" y="53"/>
                    <a:pt x="96" y="54"/>
                  </a:cubicBezTo>
                  <a:cubicBezTo>
                    <a:pt x="104" y="57"/>
                    <a:pt x="112" y="59"/>
                    <a:pt x="120" y="62"/>
                  </a:cubicBezTo>
                  <a:cubicBezTo>
                    <a:pt x="129" y="64"/>
                    <a:pt x="137" y="67"/>
                    <a:pt x="146" y="69"/>
                  </a:cubicBezTo>
                  <a:cubicBezTo>
                    <a:pt x="164" y="73"/>
                    <a:pt x="183" y="77"/>
                    <a:pt x="203" y="80"/>
                  </a:cubicBezTo>
                  <a:cubicBezTo>
                    <a:pt x="222" y="84"/>
                    <a:pt x="243" y="86"/>
                    <a:pt x="264" y="87"/>
                  </a:cubicBezTo>
                  <a:cubicBezTo>
                    <a:pt x="285" y="89"/>
                    <a:pt x="306" y="90"/>
                    <a:pt x="328" y="89"/>
                  </a:cubicBezTo>
                  <a:cubicBezTo>
                    <a:pt x="349" y="89"/>
                    <a:pt x="370" y="88"/>
                    <a:pt x="391" y="86"/>
                  </a:cubicBezTo>
                  <a:cubicBezTo>
                    <a:pt x="412" y="84"/>
                    <a:pt x="433" y="81"/>
                    <a:pt x="452" y="77"/>
                  </a:cubicBezTo>
                  <a:cubicBezTo>
                    <a:pt x="462" y="76"/>
                    <a:pt x="472" y="73"/>
                    <a:pt x="481" y="72"/>
                  </a:cubicBezTo>
                  <a:cubicBezTo>
                    <a:pt x="491" y="69"/>
                    <a:pt x="500" y="67"/>
                    <a:pt x="509" y="65"/>
                  </a:cubicBezTo>
                  <a:cubicBezTo>
                    <a:pt x="526" y="60"/>
                    <a:pt x="543" y="54"/>
                    <a:pt x="558" y="49"/>
                  </a:cubicBezTo>
                  <a:cubicBezTo>
                    <a:pt x="565" y="46"/>
                    <a:pt x="572" y="43"/>
                    <a:pt x="579" y="40"/>
                  </a:cubicBezTo>
                  <a:cubicBezTo>
                    <a:pt x="582" y="38"/>
                    <a:pt x="586" y="37"/>
                    <a:pt x="589" y="36"/>
                  </a:cubicBezTo>
                  <a:cubicBezTo>
                    <a:pt x="592" y="34"/>
                    <a:pt x="595" y="33"/>
                    <a:pt x="598" y="31"/>
                  </a:cubicBezTo>
                  <a:cubicBezTo>
                    <a:pt x="601" y="30"/>
                    <a:pt x="604" y="29"/>
                    <a:pt x="606" y="27"/>
                  </a:cubicBezTo>
                  <a:cubicBezTo>
                    <a:pt x="609" y="26"/>
                    <a:pt x="612" y="24"/>
                    <a:pt x="614" y="23"/>
                  </a:cubicBezTo>
                  <a:cubicBezTo>
                    <a:pt x="619" y="20"/>
                    <a:pt x="624" y="18"/>
                    <a:pt x="628" y="15"/>
                  </a:cubicBezTo>
                  <a:cubicBezTo>
                    <a:pt x="632" y="13"/>
                    <a:pt x="635" y="11"/>
                    <a:pt x="638" y="9"/>
                  </a:cubicBezTo>
                  <a:cubicBezTo>
                    <a:pt x="642" y="7"/>
                    <a:pt x="644" y="5"/>
                    <a:pt x="646" y="4"/>
                  </a:cubicBezTo>
                  <a:cubicBezTo>
                    <a:pt x="650" y="1"/>
                    <a:pt x="653" y="0"/>
                    <a:pt x="6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59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0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61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62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63"/>
            <p:cNvSpPr>
              <a:spLocks/>
            </p:cNvSpPr>
            <p:nvPr/>
          </p:nvSpPr>
          <p:spPr bwMode="auto">
            <a:xfrm>
              <a:off x="7273" y="4333"/>
              <a:ext cx="542" cy="310"/>
            </a:xfrm>
            <a:custGeom>
              <a:avLst/>
              <a:gdLst>
                <a:gd name="T0" fmla="*/ 381 w 542"/>
                <a:gd name="T1" fmla="*/ 310 h 310"/>
                <a:gd name="T2" fmla="*/ 0 w 542"/>
                <a:gd name="T3" fmla="*/ 90 h 310"/>
                <a:gd name="T4" fmla="*/ 161 w 542"/>
                <a:gd name="T5" fmla="*/ 0 h 310"/>
                <a:gd name="T6" fmla="*/ 542 w 542"/>
                <a:gd name="T7" fmla="*/ 220 h 310"/>
                <a:gd name="T8" fmla="*/ 381 w 542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310">
                  <a:moveTo>
                    <a:pt x="381" y="310"/>
                  </a:moveTo>
                  <a:lnTo>
                    <a:pt x="0" y="90"/>
                  </a:lnTo>
                  <a:lnTo>
                    <a:pt x="161" y="0"/>
                  </a:lnTo>
                  <a:lnTo>
                    <a:pt x="542" y="220"/>
                  </a:lnTo>
                  <a:lnTo>
                    <a:pt x="381" y="31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4"/>
            <p:cNvSpPr>
              <a:spLocks noEditPoints="1"/>
            </p:cNvSpPr>
            <p:nvPr/>
          </p:nvSpPr>
          <p:spPr bwMode="auto">
            <a:xfrm>
              <a:off x="7294" y="4342"/>
              <a:ext cx="500" cy="291"/>
            </a:xfrm>
            <a:custGeom>
              <a:avLst/>
              <a:gdLst>
                <a:gd name="T0" fmla="*/ 391 w 500"/>
                <a:gd name="T1" fmla="*/ 258 h 291"/>
                <a:gd name="T2" fmla="*/ 471 w 500"/>
                <a:gd name="T3" fmla="*/ 237 h 291"/>
                <a:gd name="T4" fmla="*/ 490 w 500"/>
                <a:gd name="T5" fmla="*/ 192 h 291"/>
                <a:gd name="T6" fmla="*/ 445 w 500"/>
                <a:gd name="T7" fmla="*/ 166 h 291"/>
                <a:gd name="T8" fmla="*/ 377 w 500"/>
                <a:gd name="T9" fmla="*/ 150 h 291"/>
                <a:gd name="T10" fmla="*/ 346 w 500"/>
                <a:gd name="T11" fmla="*/ 131 h 291"/>
                <a:gd name="T12" fmla="*/ 313 w 500"/>
                <a:gd name="T13" fmla="*/ 90 h 291"/>
                <a:gd name="T14" fmla="*/ 270 w 500"/>
                <a:gd name="T15" fmla="*/ 64 h 291"/>
                <a:gd name="T16" fmla="*/ 201 w 500"/>
                <a:gd name="T17" fmla="*/ 45 h 291"/>
                <a:gd name="T18" fmla="*/ 168 w 500"/>
                <a:gd name="T19" fmla="*/ 26 h 291"/>
                <a:gd name="T20" fmla="*/ 137 w 500"/>
                <a:gd name="T21" fmla="*/ 17 h 291"/>
                <a:gd name="T22" fmla="*/ 57 w 500"/>
                <a:gd name="T23" fmla="*/ 38 h 291"/>
                <a:gd name="T24" fmla="*/ 7 w 500"/>
                <a:gd name="T25" fmla="*/ 67 h 291"/>
                <a:gd name="T26" fmla="*/ 29 w 500"/>
                <a:gd name="T27" fmla="*/ 109 h 291"/>
                <a:gd name="T28" fmla="*/ 97 w 500"/>
                <a:gd name="T29" fmla="*/ 128 h 291"/>
                <a:gd name="T30" fmla="*/ 230 w 500"/>
                <a:gd name="T31" fmla="*/ 204 h 291"/>
                <a:gd name="T32" fmla="*/ 263 w 500"/>
                <a:gd name="T33" fmla="*/ 244 h 291"/>
                <a:gd name="T34" fmla="*/ 308 w 500"/>
                <a:gd name="T35" fmla="*/ 270 h 291"/>
                <a:gd name="T36" fmla="*/ 377 w 500"/>
                <a:gd name="T37" fmla="*/ 291 h 291"/>
                <a:gd name="T38" fmla="*/ 346 w 500"/>
                <a:gd name="T39" fmla="*/ 197 h 291"/>
                <a:gd name="T40" fmla="*/ 369 w 500"/>
                <a:gd name="T41" fmla="*/ 211 h 291"/>
                <a:gd name="T42" fmla="*/ 313 w 500"/>
                <a:gd name="T43" fmla="*/ 178 h 291"/>
                <a:gd name="T44" fmla="*/ 291 w 500"/>
                <a:gd name="T45" fmla="*/ 140 h 291"/>
                <a:gd name="T46" fmla="*/ 263 w 500"/>
                <a:gd name="T47" fmla="*/ 150 h 291"/>
                <a:gd name="T48" fmla="*/ 194 w 500"/>
                <a:gd name="T49" fmla="*/ 109 h 291"/>
                <a:gd name="T50" fmla="*/ 208 w 500"/>
                <a:gd name="T51" fmla="*/ 93 h 291"/>
                <a:gd name="T52" fmla="*/ 137 w 500"/>
                <a:gd name="T53" fmla="*/ 76 h 291"/>
                <a:gd name="T54" fmla="*/ 90 w 500"/>
                <a:gd name="T55" fmla="*/ 81 h 291"/>
                <a:gd name="T56" fmla="*/ 137 w 500"/>
                <a:gd name="T57" fmla="*/ 83 h 291"/>
                <a:gd name="T58" fmla="*/ 206 w 500"/>
                <a:gd name="T59" fmla="*/ 123 h 291"/>
                <a:gd name="T60" fmla="*/ 190 w 500"/>
                <a:gd name="T61" fmla="*/ 140 h 291"/>
                <a:gd name="T62" fmla="*/ 263 w 500"/>
                <a:gd name="T63" fmla="*/ 157 h 291"/>
                <a:gd name="T64" fmla="*/ 284 w 500"/>
                <a:gd name="T65" fmla="*/ 194 h 291"/>
                <a:gd name="T66" fmla="*/ 313 w 500"/>
                <a:gd name="T67" fmla="*/ 187 h 291"/>
                <a:gd name="T68" fmla="*/ 381 w 500"/>
                <a:gd name="T69" fmla="*/ 228 h 291"/>
                <a:gd name="T70" fmla="*/ 436 w 500"/>
                <a:gd name="T71" fmla="*/ 225 h 291"/>
                <a:gd name="T72" fmla="*/ 422 w 500"/>
                <a:gd name="T73" fmla="*/ 183 h 291"/>
                <a:gd name="T74" fmla="*/ 391 w 500"/>
                <a:gd name="T75" fmla="*/ 192 h 291"/>
                <a:gd name="T76" fmla="*/ 369 w 500"/>
                <a:gd name="T77" fmla="*/ 152 h 291"/>
                <a:gd name="T78" fmla="*/ 339 w 500"/>
                <a:gd name="T79" fmla="*/ 135 h 291"/>
                <a:gd name="T80" fmla="*/ 272 w 500"/>
                <a:gd name="T81" fmla="*/ 121 h 291"/>
                <a:gd name="T82" fmla="*/ 263 w 500"/>
                <a:gd name="T83" fmla="*/ 90 h 291"/>
                <a:gd name="T84" fmla="*/ 216 w 500"/>
                <a:gd name="T85" fmla="*/ 88 h 291"/>
                <a:gd name="T86" fmla="*/ 194 w 500"/>
                <a:gd name="T87" fmla="*/ 50 h 291"/>
                <a:gd name="T88" fmla="*/ 161 w 500"/>
                <a:gd name="T89" fmla="*/ 31 h 291"/>
                <a:gd name="T90" fmla="*/ 92 w 500"/>
                <a:gd name="T91" fmla="*/ 50 h 291"/>
                <a:gd name="T92" fmla="*/ 55 w 500"/>
                <a:gd name="T93" fmla="*/ 95 h 291"/>
                <a:gd name="T94" fmla="*/ 83 w 500"/>
                <a:gd name="T95" fmla="*/ 86 h 291"/>
                <a:gd name="T96" fmla="*/ 104 w 500"/>
                <a:gd name="T97" fmla="*/ 123 h 291"/>
                <a:gd name="T98" fmla="*/ 159 w 500"/>
                <a:gd name="T99" fmla="*/ 131 h 291"/>
                <a:gd name="T100" fmla="*/ 180 w 500"/>
                <a:gd name="T101" fmla="*/ 168 h 291"/>
                <a:gd name="T102" fmla="*/ 230 w 500"/>
                <a:gd name="T103" fmla="*/ 197 h 291"/>
                <a:gd name="T104" fmla="*/ 258 w 500"/>
                <a:gd name="T105" fmla="*/ 187 h 291"/>
                <a:gd name="T106" fmla="*/ 282 w 500"/>
                <a:gd name="T107" fmla="*/ 228 h 291"/>
                <a:gd name="T108" fmla="*/ 313 w 500"/>
                <a:gd name="T109" fmla="*/ 244 h 291"/>
                <a:gd name="T110" fmla="*/ 358 w 500"/>
                <a:gd name="T111" fmla="*/ 27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291">
                  <a:moveTo>
                    <a:pt x="377" y="291"/>
                  </a:moveTo>
                  <a:lnTo>
                    <a:pt x="384" y="287"/>
                  </a:lnTo>
                  <a:lnTo>
                    <a:pt x="362" y="275"/>
                  </a:lnTo>
                  <a:lnTo>
                    <a:pt x="386" y="261"/>
                  </a:lnTo>
                  <a:lnTo>
                    <a:pt x="407" y="275"/>
                  </a:lnTo>
                  <a:lnTo>
                    <a:pt x="414" y="270"/>
                  </a:lnTo>
                  <a:lnTo>
                    <a:pt x="391" y="258"/>
                  </a:lnTo>
                  <a:lnTo>
                    <a:pt x="414" y="244"/>
                  </a:lnTo>
                  <a:lnTo>
                    <a:pt x="436" y="258"/>
                  </a:lnTo>
                  <a:lnTo>
                    <a:pt x="443" y="254"/>
                  </a:lnTo>
                  <a:lnTo>
                    <a:pt x="422" y="242"/>
                  </a:lnTo>
                  <a:lnTo>
                    <a:pt x="443" y="228"/>
                  </a:lnTo>
                  <a:lnTo>
                    <a:pt x="464" y="242"/>
                  </a:lnTo>
                  <a:lnTo>
                    <a:pt x="471" y="237"/>
                  </a:lnTo>
                  <a:lnTo>
                    <a:pt x="450" y="225"/>
                  </a:lnTo>
                  <a:lnTo>
                    <a:pt x="471" y="211"/>
                  </a:lnTo>
                  <a:lnTo>
                    <a:pt x="495" y="225"/>
                  </a:lnTo>
                  <a:lnTo>
                    <a:pt x="500" y="220"/>
                  </a:lnTo>
                  <a:lnTo>
                    <a:pt x="478" y="209"/>
                  </a:lnTo>
                  <a:lnTo>
                    <a:pt x="497" y="197"/>
                  </a:lnTo>
                  <a:lnTo>
                    <a:pt x="490" y="192"/>
                  </a:lnTo>
                  <a:lnTo>
                    <a:pt x="471" y="204"/>
                  </a:lnTo>
                  <a:lnTo>
                    <a:pt x="452" y="192"/>
                  </a:lnTo>
                  <a:lnTo>
                    <a:pt x="471" y="183"/>
                  </a:lnTo>
                  <a:lnTo>
                    <a:pt x="464" y="178"/>
                  </a:lnTo>
                  <a:lnTo>
                    <a:pt x="445" y="190"/>
                  </a:lnTo>
                  <a:lnTo>
                    <a:pt x="426" y="178"/>
                  </a:lnTo>
                  <a:lnTo>
                    <a:pt x="445" y="166"/>
                  </a:lnTo>
                  <a:lnTo>
                    <a:pt x="438" y="164"/>
                  </a:lnTo>
                  <a:lnTo>
                    <a:pt x="422" y="176"/>
                  </a:lnTo>
                  <a:lnTo>
                    <a:pt x="403" y="164"/>
                  </a:lnTo>
                  <a:lnTo>
                    <a:pt x="422" y="152"/>
                  </a:lnTo>
                  <a:lnTo>
                    <a:pt x="414" y="150"/>
                  </a:lnTo>
                  <a:lnTo>
                    <a:pt x="395" y="159"/>
                  </a:lnTo>
                  <a:lnTo>
                    <a:pt x="377" y="150"/>
                  </a:lnTo>
                  <a:lnTo>
                    <a:pt x="395" y="138"/>
                  </a:lnTo>
                  <a:lnTo>
                    <a:pt x="388" y="133"/>
                  </a:lnTo>
                  <a:lnTo>
                    <a:pt x="369" y="145"/>
                  </a:lnTo>
                  <a:lnTo>
                    <a:pt x="350" y="135"/>
                  </a:lnTo>
                  <a:lnTo>
                    <a:pt x="369" y="123"/>
                  </a:lnTo>
                  <a:lnTo>
                    <a:pt x="362" y="119"/>
                  </a:lnTo>
                  <a:lnTo>
                    <a:pt x="346" y="131"/>
                  </a:lnTo>
                  <a:lnTo>
                    <a:pt x="327" y="119"/>
                  </a:lnTo>
                  <a:lnTo>
                    <a:pt x="346" y="109"/>
                  </a:lnTo>
                  <a:lnTo>
                    <a:pt x="339" y="105"/>
                  </a:lnTo>
                  <a:lnTo>
                    <a:pt x="320" y="116"/>
                  </a:lnTo>
                  <a:lnTo>
                    <a:pt x="301" y="105"/>
                  </a:lnTo>
                  <a:lnTo>
                    <a:pt x="320" y="95"/>
                  </a:lnTo>
                  <a:lnTo>
                    <a:pt x="313" y="90"/>
                  </a:lnTo>
                  <a:lnTo>
                    <a:pt x="294" y="100"/>
                  </a:lnTo>
                  <a:lnTo>
                    <a:pt x="277" y="90"/>
                  </a:lnTo>
                  <a:lnTo>
                    <a:pt x="294" y="79"/>
                  </a:lnTo>
                  <a:lnTo>
                    <a:pt x="287" y="76"/>
                  </a:lnTo>
                  <a:lnTo>
                    <a:pt x="270" y="86"/>
                  </a:lnTo>
                  <a:lnTo>
                    <a:pt x="251" y="76"/>
                  </a:lnTo>
                  <a:lnTo>
                    <a:pt x="270" y="64"/>
                  </a:lnTo>
                  <a:lnTo>
                    <a:pt x="263" y="62"/>
                  </a:lnTo>
                  <a:lnTo>
                    <a:pt x="244" y="71"/>
                  </a:lnTo>
                  <a:lnTo>
                    <a:pt x="225" y="60"/>
                  </a:lnTo>
                  <a:lnTo>
                    <a:pt x="244" y="50"/>
                  </a:lnTo>
                  <a:lnTo>
                    <a:pt x="237" y="45"/>
                  </a:lnTo>
                  <a:lnTo>
                    <a:pt x="218" y="57"/>
                  </a:lnTo>
                  <a:lnTo>
                    <a:pt x="201" y="45"/>
                  </a:lnTo>
                  <a:lnTo>
                    <a:pt x="218" y="36"/>
                  </a:lnTo>
                  <a:lnTo>
                    <a:pt x="211" y="31"/>
                  </a:lnTo>
                  <a:lnTo>
                    <a:pt x="194" y="43"/>
                  </a:lnTo>
                  <a:lnTo>
                    <a:pt x="175" y="31"/>
                  </a:lnTo>
                  <a:lnTo>
                    <a:pt x="192" y="22"/>
                  </a:lnTo>
                  <a:lnTo>
                    <a:pt x="187" y="17"/>
                  </a:lnTo>
                  <a:lnTo>
                    <a:pt x="168" y="26"/>
                  </a:lnTo>
                  <a:lnTo>
                    <a:pt x="149" y="17"/>
                  </a:lnTo>
                  <a:lnTo>
                    <a:pt x="168" y="8"/>
                  </a:lnTo>
                  <a:lnTo>
                    <a:pt x="161" y="3"/>
                  </a:lnTo>
                  <a:lnTo>
                    <a:pt x="145" y="12"/>
                  </a:lnTo>
                  <a:lnTo>
                    <a:pt x="123" y="0"/>
                  </a:lnTo>
                  <a:lnTo>
                    <a:pt x="116" y="5"/>
                  </a:lnTo>
                  <a:lnTo>
                    <a:pt x="137" y="17"/>
                  </a:lnTo>
                  <a:lnTo>
                    <a:pt x="116" y="29"/>
                  </a:lnTo>
                  <a:lnTo>
                    <a:pt x="92" y="17"/>
                  </a:lnTo>
                  <a:lnTo>
                    <a:pt x="88" y="22"/>
                  </a:lnTo>
                  <a:lnTo>
                    <a:pt x="109" y="34"/>
                  </a:lnTo>
                  <a:lnTo>
                    <a:pt x="85" y="45"/>
                  </a:lnTo>
                  <a:lnTo>
                    <a:pt x="64" y="34"/>
                  </a:lnTo>
                  <a:lnTo>
                    <a:pt x="57" y="38"/>
                  </a:lnTo>
                  <a:lnTo>
                    <a:pt x="81" y="50"/>
                  </a:lnTo>
                  <a:lnTo>
                    <a:pt x="57" y="62"/>
                  </a:lnTo>
                  <a:lnTo>
                    <a:pt x="36" y="50"/>
                  </a:lnTo>
                  <a:lnTo>
                    <a:pt x="29" y="53"/>
                  </a:lnTo>
                  <a:lnTo>
                    <a:pt x="52" y="67"/>
                  </a:lnTo>
                  <a:lnTo>
                    <a:pt x="29" y="79"/>
                  </a:lnTo>
                  <a:lnTo>
                    <a:pt x="7" y="67"/>
                  </a:lnTo>
                  <a:lnTo>
                    <a:pt x="0" y="69"/>
                  </a:lnTo>
                  <a:lnTo>
                    <a:pt x="24" y="83"/>
                  </a:lnTo>
                  <a:lnTo>
                    <a:pt x="3" y="95"/>
                  </a:lnTo>
                  <a:lnTo>
                    <a:pt x="10" y="100"/>
                  </a:lnTo>
                  <a:lnTo>
                    <a:pt x="29" y="88"/>
                  </a:lnTo>
                  <a:lnTo>
                    <a:pt x="48" y="97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55" y="102"/>
                  </a:lnTo>
                  <a:lnTo>
                    <a:pt x="74" y="114"/>
                  </a:lnTo>
                  <a:lnTo>
                    <a:pt x="55" y="123"/>
                  </a:lnTo>
                  <a:lnTo>
                    <a:pt x="62" y="128"/>
                  </a:lnTo>
                  <a:lnTo>
                    <a:pt x="81" y="116"/>
                  </a:lnTo>
                  <a:lnTo>
                    <a:pt x="97" y="128"/>
                  </a:lnTo>
                  <a:lnTo>
                    <a:pt x="78" y="138"/>
                  </a:lnTo>
                  <a:lnTo>
                    <a:pt x="85" y="142"/>
                  </a:lnTo>
                  <a:lnTo>
                    <a:pt x="104" y="131"/>
                  </a:lnTo>
                  <a:lnTo>
                    <a:pt x="225" y="202"/>
                  </a:lnTo>
                  <a:lnTo>
                    <a:pt x="206" y="211"/>
                  </a:lnTo>
                  <a:lnTo>
                    <a:pt x="213" y="216"/>
                  </a:lnTo>
                  <a:lnTo>
                    <a:pt x="230" y="204"/>
                  </a:lnTo>
                  <a:lnTo>
                    <a:pt x="249" y="216"/>
                  </a:lnTo>
                  <a:lnTo>
                    <a:pt x="232" y="225"/>
                  </a:lnTo>
                  <a:lnTo>
                    <a:pt x="239" y="230"/>
                  </a:lnTo>
                  <a:lnTo>
                    <a:pt x="256" y="220"/>
                  </a:lnTo>
                  <a:lnTo>
                    <a:pt x="275" y="230"/>
                  </a:lnTo>
                  <a:lnTo>
                    <a:pt x="256" y="242"/>
                  </a:lnTo>
                  <a:lnTo>
                    <a:pt x="263" y="244"/>
                  </a:lnTo>
                  <a:lnTo>
                    <a:pt x="282" y="235"/>
                  </a:lnTo>
                  <a:lnTo>
                    <a:pt x="298" y="244"/>
                  </a:lnTo>
                  <a:lnTo>
                    <a:pt x="282" y="256"/>
                  </a:lnTo>
                  <a:lnTo>
                    <a:pt x="289" y="258"/>
                  </a:lnTo>
                  <a:lnTo>
                    <a:pt x="306" y="249"/>
                  </a:lnTo>
                  <a:lnTo>
                    <a:pt x="324" y="261"/>
                  </a:lnTo>
                  <a:lnTo>
                    <a:pt x="308" y="270"/>
                  </a:lnTo>
                  <a:lnTo>
                    <a:pt x="315" y="275"/>
                  </a:lnTo>
                  <a:lnTo>
                    <a:pt x="332" y="263"/>
                  </a:lnTo>
                  <a:lnTo>
                    <a:pt x="350" y="275"/>
                  </a:lnTo>
                  <a:lnTo>
                    <a:pt x="332" y="284"/>
                  </a:lnTo>
                  <a:lnTo>
                    <a:pt x="339" y="289"/>
                  </a:lnTo>
                  <a:lnTo>
                    <a:pt x="358" y="280"/>
                  </a:lnTo>
                  <a:lnTo>
                    <a:pt x="377" y="291"/>
                  </a:lnTo>
                  <a:close/>
                  <a:moveTo>
                    <a:pt x="386" y="254"/>
                  </a:moveTo>
                  <a:lnTo>
                    <a:pt x="367" y="244"/>
                  </a:lnTo>
                  <a:lnTo>
                    <a:pt x="388" y="230"/>
                  </a:lnTo>
                  <a:lnTo>
                    <a:pt x="407" y="242"/>
                  </a:lnTo>
                  <a:lnTo>
                    <a:pt x="386" y="254"/>
                  </a:lnTo>
                  <a:close/>
                  <a:moveTo>
                    <a:pt x="362" y="209"/>
                  </a:moveTo>
                  <a:lnTo>
                    <a:pt x="346" y="197"/>
                  </a:lnTo>
                  <a:lnTo>
                    <a:pt x="367" y="185"/>
                  </a:lnTo>
                  <a:lnTo>
                    <a:pt x="386" y="194"/>
                  </a:lnTo>
                  <a:lnTo>
                    <a:pt x="362" y="209"/>
                  </a:lnTo>
                  <a:close/>
                  <a:moveTo>
                    <a:pt x="391" y="199"/>
                  </a:moveTo>
                  <a:lnTo>
                    <a:pt x="410" y="209"/>
                  </a:lnTo>
                  <a:lnTo>
                    <a:pt x="388" y="223"/>
                  </a:lnTo>
                  <a:lnTo>
                    <a:pt x="369" y="211"/>
                  </a:lnTo>
                  <a:lnTo>
                    <a:pt x="391" y="199"/>
                  </a:lnTo>
                  <a:close/>
                  <a:moveTo>
                    <a:pt x="339" y="192"/>
                  </a:moveTo>
                  <a:lnTo>
                    <a:pt x="320" y="183"/>
                  </a:lnTo>
                  <a:lnTo>
                    <a:pt x="341" y="168"/>
                  </a:lnTo>
                  <a:lnTo>
                    <a:pt x="360" y="180"/>
                  </a:lnTo>
                  <a:lnTo>
                    <a:pt x="339" y="192"/>
                  </a:lnTo>
                  <a:close/>
                  <a:moveTo>
                    <a:pt x="313" y="178"/>
                  </a:moveTo>
                  <a:lnTo>
                    <a:pt x="294" y="168"/>
                  </a:lnTo>
                  <a:lnTo>
                    <a:pt x="317" y="154"/>
                  </a:lnTo>
                  <a:lnTo>
                    <a:pt x="334" y="166"/>
                  </a:lnTo>
                  <a:lnTo>
                    <a:pt x="313" y="178"/>
                  </a:lnTo>
                  <a:close/>
                  <a:moveTo>
                    <a:pt x="289" y="164"/>
                  </a:moveTo>
                  <a:lnTo>
                    <a:pt x="270" y="152"/>
                  </a:lnTo>
                  <a:lnTo>
                    <a:pt x="291" y="140"/>
                  </a:lnTo>
                  <a:lnTo>
                    <a:pt x="310" y="152"/>
                  </a:lnTo>
                  <a:lnTo>
                    <a:pt x="289" y="164"/>
                  </a:lnTo>
                  <a:close/>
                  <a:moveTo>
                    <a:pt x="263" y="150"/>
                  </a:moveTo>
                  <a:lnTo>
                    <a:pt x="244" y="138"/>
                  </a:lnTo>
                  <a:lnTo>
                    <a:pt x="265" y="126"/>
                  </a:lnTo>
                  <a:lnTo>
                    <a:pt x="284" y="135"/>
                  </a:lnTo>
                  <a:lnTo>
                    <a:pt x="263" y="150"/>
                  </a:lnTo>
                  <a:close/>
                  <a:moveTo>
                    <a:pt x="237" y="135"/>
                  </a:moveTo>
                  <a:lnTo>
                    <a:pt x="218" y="123"/>
                  </a:lnTo>
                  <a:lnTo>
                    <a:pt x="242" y="112"/>
                  </a:lnTo>
                  <a:lnTo>
                    <a:pt x="258" y="121"/>
                  </a:lnTo>
                  <a:lnTo>
                    <a:pt x="237" y="135"/>
                  </a:lnTo>
                  <a:close/>
                  <a:moveTo>
                    <a:pt x="211" y="119"/>
                  </a:moveTo>
                  <a:lnTo>
                    <a:pt x="194" y="109"/>
                  </a:lnTo>
                  <a:lnTo>
                    <a:pt x="216" y="95"/>
                  </a:lnTo>
                  <a:lnTo>
                    <a:pt x="235" y="107"/>
                  </a:lnTo>
                  <a:lnTo>
                    <a:pt x="211" y="119"/>
                  </a:lnTo>
                  <a:close/>
                  <a:moveTo>
                    <a:pt x="187" y="105"/>
                  </a:moveTo>
                  <a:lnTo>
                    <a:pt x="168" y="95"/>
                  </a:lnTo>
                  <a:lnTo>
                    <a:pt x="190" y="81"/>
                  </a:lnTo>
                  <a:lnTo>
                    <a:pt x="208" y="93"/>
                  </a:lnTo>
                  <a:lnTo>
                    <a:pt x="187" y="105"/>
                  </a:lnTo>
                  <a:close/>
                  <a:moveTo>
                    <a:pt x="161" y="90"/>
                  </a:moveTo>
                  <a:lnTo>
                    <a:pt x="145" y="79"/>
                  </a:lnTo>
                  <a:lnTo>
                    <a:pt x="166" y="67"/>
                  </a:lnTo>
                  <a:lnTo>
                    <a:pt x="185" y="79"/>
                  </a:lnTo>
                  <a:lnTo>
                    <a:pt x="161" y="90"/>
                  </a:lnTo>
                  <a:close/>
                  <a:moveTo>
                    <a:pt x="137" y="76"/>
                  </a:moveTo>
                  <a:lnTo>
                    <a:pt x="119" y="64"/>
                  </a:lnTo>
                  <a:lnTo>
                    <a:pt x="140" y="53"/>
                  </a:lnTo>
                  <a:lnTo>
                    <a:pt x="159" y="62"/>
                  </a:lnTo>
                  <a:lnTo>
                    <a:pt x="137" y="76"/>
                  </a:lnTo>
                  <a:close/>
                  <a:moveTo>
                    <a:pt x="130" y="79"/>
                  </a:moveTo>
                  <a:lnTo>
                    <a:pt x="109" y="93"/>
                  </a:lnTo>
                  <a:lnTo>
                    <a:pt x="90" y="81"/>
                  </a:lnTo>
                  <a:lnTo>
                    <a:pt x="111" y="69"/>
                  </a:lnTo>
                  <a:lnTo>
                    <a:pt x="130" y="79"/>
                  </a:lnTo>
                  <a:close/>
                  <a:moveTo>
                    <a:pt x="137" y="83"/>
                  </a:moveTo>
                  <a:lnTo>
                    <a:pt x="156" y="95"/>
                  </a:lnTo>
                  <a:lnTo>
                    <a:pt x="133" y="107"/>
                  </a:lnTo>
                  <a:lnTo>
                    <a:pt x="116" y="95"/>
                  </a:lnTo>
                  <a:lnTo>
                    <a:pt x="137" y="83"/>
                  </a:lnTo>
                  <a:close/>
                  <a:moveTo>
                    <a:pt x="161" y="97"/>
                  </a:moveTo>
                  <a:lnTo>
                    <a:pt x="180" y="109"/>
                  </a:lnTo>
                  <a:lnTo>
                    <a:pt x="159" y="121"/>
                  </a:lnTo>
                  <a:lnTo>
                    <a:pt x="140" y="112"/>
                  </a:lnTo>
                  <a:lnTo>
                    <a:pt x="161" y="97"/>
                  </a:lnTo>
                  <a:close/>
                  <a:moveTo>
                    <a:pt x="187" y="114"/>
                  </a:moveTo>
                  <a:lnTo>
                    <a:pt x="206" y="123"/>
                  </a:lnTo>
                  <a:lnTo>
                    <a:pt x="182" y="135"/>
                  </a:lnTo>
                  <a:lnTo>
                    <a:pt x="166" y="126"/>
                  </a:lnTo>
                  <a:lnTo>
                    <a:pt x="187" y="114"/>
                  </a:lnTo>
                  <a:close/>
                  <a:moveTo>
                    <a:pt x="213" y="128"/>
                  </a:moveTo>
                  <a:lnTo>
                    <a:pt x="230" y="138"/>
                  </a:lnTo>
                  <a:lnTo>
                    <a:pt x="208" y="152"/>
                  </a:lnTo>
                  <a:lnTo>
                    <a:pt x="190" y="140"/>
                  </a:lnTo>
                  <a:lnTo>
                    <a:pt x="213" y="128"/>
                  </a:lnTo>
                  <a:close/>
                  <a:moveTo>
                    <a:pt x="237" y="142"/>
                  </a:moveTo>
                  <a:lnTo>
                    <a:pt x="256" y="152"/>
                  </a:lnTo>
                  <a:lnTo>
                    <a:pt x="235" y="166"/>
                  </a:lnTo>
                  <a:lnTo>
                    <a:pt x="216" y="154"/>
                  </a:lnTo>
                  <a:lnTo>
                    <a:pt x="237" y="142"/>
                  </a:lnTo>
                  <a:close/>
                  <a:moveTo>
                    <a:pt x="263" y="157"/>
                  </a:moveTo>
                  <a:lnTo>
                    <a:pt x="282" y="168"/>
                  </a:lnTo>
                  <a:lnTo>
                    <a:pt x="258" y="180"/>
                  </a:lnTo>
                  <a:lnTo>
                    <a:pt x="242" y="171"/>
                  </a:lnTo>
                  <a:lnTo>
                    <a:pt x="263" y="157"/>
                  </a:lnTo>
                  <a:close/>
                  <a:moveTo>
                    <a:pt x="289" y="171"/>
                  </a:moveTo>
                  <a:lnTo>
                    <a:pt x="306" y="183"/>
                  </a:lnTo>
                  <a:lnTo>
                    <a:pt x="284" y="194"/>
                  </a:lnTo>
                  <a:lnTo>
                    <a:pt x="265" y="185"/>
                  </a:lnTo>
                  <a:lnTo>
                    <a:pt x="289" y="171"/>
                  </a:lnTo>
                  <a:close/>
                  <a:moveTo>
                    <a:pt x="313" y="187"/>
                  </a:moveTo>
                  <a:lnTo>
                    <a:pt x="332" y="197"/>
                  </a:lnTo>
                  <a:lnTo>
                    <a:pt x="310" y="211"/>
                  </a:lnTo>
                  <a:lnTo>
                    <a:pt x="291" y="199"/>
                  </a:lnTo>
                  <a:lnTo>
                    <a:pt x="313" y="187"/>
                  </a:lnTo>
                  <a:close/>
                  <a:moveTo>
                    <a:pt x="339" y="202"/>
                  </a:moveTo>
                  <a:lnTo>
                    <a:pt x="358" y="211"/>
                  </a:lnTo>
                  <a:lnTo>
                    <a:pt x="334" y="225"/>
                  </a:lnTo>
                  <a:lnTo>
                    <a:pt x="317" y="213"/>
                  </a:lnTo>
                  <a:lnTo>
                    <a:pt x="339" y="202"/>
                  </a:lnTo>
                  <a:close/>
                  <a:moveTo>
                    <a:pt x="362" y="216"/>
                  </a:moveTo>
                  <a:lnTo>
                    <a:pt x="381" y="228"/>
                  </a:lnTo>
                  <a:lnTo>
                    <a:pt x="360" y="239"/>
                  </a:lnTo>
                  <a:lnTo>
                    <a:pt x="341" y="228"/>
                  </a:lnTo>
                  <a:lnTo>
                    <a:pt x="362" y="216"/>
                  </a:lnTo>
                  <a:close/>
                  <a:moveTo>
                    <a:pt x="414" y="237"/>
                  </a:moveTo>
                  <a:lnTo>
                    <a:pt x="395" y="228"/>
                  </a:lnTo>
                  <a:lnTo>
                    <a:pt x="417" y="213"/>
                  </a:lnTo>
                  <a:lnTo>
                    <a:pt x="436" y="225"/>
                  </a:lnTo>
                  <a:lnTo>
                    <a:pt x="414" y="237"/>
                  </a:lnTo>
                  <a:close/>
                  <a:moveTo>
                    <a:pt x="445" y="197"/>
                  </a:moveTo>
                  <a:lnTo>
                    <a:pt x="464" y="209"/>
                  </a:lnTo>
                  <a:lnTo>
                    <a:pt x="443" y="220"/>
                  </a:lnTo>
                  <a:lnTo>
                    <a:pt x="424" y="209"/>
                  </a:lnTo>
                  <a:lnTo>
                    <a:pt x="445" y="197"/>
                  </a:lnTo>
                  <a:close/>
                  <a:moveTo>
                    <a:pt x="422" y="183"/>
                  </a:moveTo>
                  <a:lnTo>
                    <a:pt x="438" y="192"/>
                  </a:lnTo>
                  <a:lnTo>
                    <a:pt x="417" y="206"/>
                  </a:lnTo>
                  <a:lnTo>
                    <a:pt x="398" y="194"/>
                  </a:lnTo>
                  <a:lnTo>
                    <a:pt x="422" y="183"/>
                  </a:lnTo>
                  <a:close/>
                  <a:moveTo>
                    <a:pt x="395" y="168"/>
                  </a:moveTo>
                  <a:lnTo>
                    <a:pt x="414" y="178"/>
                  </a:lnTo>
                  <a:lnTo>
                    <a:pt x="391" y="192"/>
                  </a:lnTo>
                  <a:lnTo>
                    <a:pt x="374" y="180"/>
                  </a:lnTo>
                  <a:lnTo>
                    <a:pt x="395" y="168"/>
                  </a:lnTo>
                  <a:close/>
                  <a:moveTo>
                    <a:pt x="369" y="152"/>
                  </a:moveTo>
                  <a:lnTo>
                    <a:pt x="388" y="164"/>
                  </a:lnTo>
                  <a:lnTo>
                    <a:pt x="367" y="176"/>
                  </a:lnTo>
                  <a:lnTo>
                    <a:pt x="348" y="166"/>
                  </a:lnTo>
                  <a:lnTo>
                    <a:pt x="369" y="152"/>
                  </a:lnTo>
                  <a:close/>
                  <a:moveTo>
                    <a:pt x="346" y="138"/>
                  </a:moveTo>
                  <a:lnTo>
                    <a:pt x="362" y="150"/>
                  </a:lnTo>
                  <a:lnTo>
                    <a:pt x="341" y="161"/>
                  </a:lnTo>
                  <a:lnTo>
                    <a:pt x="322" y="152"/>
                  </a:lnTo>
                  <a:lnTo>
                    <a:pt x="346" y="138"/>
                  </a:lnTo>
                  <a:close/>
                  <a:moveTo>
                    <a:pt x="320" y="123"/>
                  </a:moveTo>
                  <a:lnTo>
                    <a:pt x="339" y="135"/>
                  </a:lnTo>
                  <a:lnTo>
                    <a:pt x="317" y="147"/>
                  </a:lnTo>
                  <a:lnTo>
                    <a:pt x="298" y="135"/>
                  </a:lnTo>
                  <a:lnTo>
                    <a:pt x="320" y="123"/>
                  </a:lnTo>
                  <a:close/>
                  <a:moveTo>
                    <a:pt x="294" y="109"/>
                  </a:moveTo>
                  <a:lnTo>
                    <a:pt x="313" y="119"/>
                  </a:lnTo>
                  <a:lnTo>
                    <a:pt x="291" y="133"/>
                  </a:lnTo>
                  <a:lnTo>
                    <a:pt x="272" y="121"/>
                  </a:lnTo>
                  <a:lnTo>
                    <a:pt x="294" y="109"/>
                  </a:lnTo>
                  <a:close/>
                  <a:moveTo>
                    <a:pt x="270" y="95"/>
                  </a:moveTo>
                  <a:lnTo>
                    <a:pt x="287" y="105"/>
                  </a:lnTo>
                  <a:lnTo>
                    <a:pt x="265" y="119"/>
                  </a:lnTo>
                  <a:lnTo>
                    <a:pt x="246" y="107"/>
                  </a:lnTo>
                  <a:lnTo>
                    <a:pt x="270" y="95"/>
                  </a:lnTo>
                  <a:close/>
                  <a:moveTo>
                    <a:pt x="263" y="90"/>
                  </a:moveTo>
                  <a:lnTo>
                    <a:pt x="242" y="102"/>
                  </a:lnTo>
                  <a:lnTo>
                    <a:pt x="223" y="93"/>
                  </a:lnTo>
                  <a:lnTo>
                    <a:pt x="244" y="79"/>
                  </a:lnTo>
                  <a:lnTo>
                    <a:pt x="263" y="90"/>
                  </a:lnTo>
                  <a:close/>
                  <a:moveTo>
                    <a:pt x="218" y="64"/>
                  </a:moveTo>
                  <a:lnTo>
                    <a:pt x="237" y="76"/>
                  </a:lnTo>
                  <a:lnTo>
                    <a:pt x="216" y="88"/>
                  </a:lnTo>
                  <a:lnTo>
                    <a:pt x="197" y="79"/>
                  </a:lnTo>
                  <a:lnTo>
                    <a:pt x="218" y="64"/>
                  </a:lnTo>
                  <a:close/>
                  <a:moveTo>
                    <a:pt x="194" y="50"/>
                  </a:moveTo>
                  <a:lnTo>
                    <a:pt x="213" y="60"/>
                  </a:lnTo>
                  <a:lnTo>
                    <a:pt x="190" y="74"/>
                  </a:lnTo>
                  <a:lnTo>
                    <a:pt x="173" y="62"/>
                  </a:lnTo>
                  <a:lnTo>
                    <a:pt x="194" y="50"/>
                  </a:lnTo>
                  <a:close/>
                  <a:moveTo>
                    <a:pt x="168" y="36"/>
                  </a:moveTo>
                  <a:lnTo>
                    <a:pt x="187" y="45"/>
                  </a:lnTo>
                  <a:lnTo>
                    <a:pt x="166" y="60"/>
                  </a:lnTo>
                  <a:lnTo>
                    <a:pt x="147" y="48"/>
                  </a:lnTo>
                  <a:lnTo>
                    <a:pt x="168" y="36"/>
                  </a:lnTo>
                  <a:close/>
                  <a:moveTo>
                    <a:pt x="145" y="22"/>
                  </a:moveTo>
                  <a:lnTo>
                    <a:pt x="161" y="31"/>
                  </a:lnTo>
                  <a:lnTo>
                    <a:pt x="140" y="43"/>
                  </a:lnTo>
                  <a:lnTo>
                    <a:pt x="121" y="34"/>
                  </a:lnTo>
                  <a:lnTo>
                    <a:pt x="145" y="22"/>
                  </a:lnTo>
                  <a:close/>
                  <a:moveTo>
                    <a:pt x="116" y="38"/>
                  </a:moveTo>
                  <a:lnTo>
                    <a:pt x="133" y="48"/>
                  </a:lnTo>
                  <a:lnTo>
                    <a:pt x="111" y="62"/>
                  </a:lnTo>
                  <a:lnTo>
                    <a:pt x="92" y="50"/>
                  </a:lnTo>
                  <a:lnTo>
                    <a:pt x="116" y="38"/>
                  </a:lnTo>
                  <a:close/>
                  <a:moveTo>
                    <a:pt x="85" y="55"/>
                  </a:moveTo>
                  <a:lnTo>
                    <a:pt x="104" y="64"/>
                  </a:lnTo>
                  <a:lnTo>
                    <a:pt x="83" y="79"/>
                  </a:lnTo>
                  <a:lnTo>
                    <a:pt x="64" y="67"/>
                  </a:lnTo>
                  <a:lnTo>
                    <a:pt x="85" y="55"/>
                  </a:lnTo>
                  <a:close/>
                  <a:moveTo>
                    <a:pt x="55" y="95"/>
                  </a:moveTo>
                  <a:lnTo>
                    <a:pt x="36" y="83"/>
                  </a:lnTo>
                  <a:lnTo>
                    <a:pt x="57" y="71"/>
                  </a:lnTo>
                  <a:lnTo>
                    <a:pt x="76" y="81"/>
                  </a:lnTo>
                  <a:lnTo>
                    <a:pt x="55" y="95"/>
                  </a:lnTo>
                  <a:close/>
                  <a:moveTo>
                    <a:pt x="81" y="109"/>
                  </a:moveTo>
                  <a:lnTo>
                    <a:pt x="62" y="97"/>
                  </a:lnTo>
                  <a:lnTo>
                    <a:pt x="83" y="86"/>
                  </a:lnTo>
                  <a:lnTo>
                    <a:pt x="102" y="95"/>
                  </a:lnTo>
                  <a:lnTo>
                    <a:pt x="81" y="109"/>
                  </a:lnTo>
                  <a:close/>
                  <a:moveTo>
                    <a:pt x="104" y="123"/>
                  </a:moveTo>
                  <a:lnTo>
                    <a:pt x="85" y="114"/>
                  </a:lnTo>
                  <a:lnTo>
                    <a:pt x="109" y="100"/>
                  </a:lnTo>
                  <a:lnTo>
                    <a:pt x="126" y="112"/>
                  </a:lnTo>
                  <a:lnTo>
                    <a:pt x="104" y="123"/>
                  </a:lnTo>
                  <a:close/>
                  <a:moveTo>
                    <a:pt x="111" y="128"/>
                  </a:moveTo>
                  <a:lnTo>
                    <a:pt x="133" y="114"/>
                  </a:lnTo>
                  <a:lnTo>
                    <a:pt x="152" y="126"/>
                  </a:lnTo>
                  <a:lnTo>
                    <a:pt x="130" y="138"/>
                  </a:lnTo>
                  <a:lnTo>
                    <a:pt x="111" y="128"/>
                  </a:lnTo>
                  <a:close/>
                  <a:moveTo>
                    <a:pt x="137" y="142"/>
                  </a:moveTo>
                  <a:lnTo>
                    <a:pt x="159" y="131"/>
                  </a:lnTo>
                  <a:lnTo>
                    <a:pt x="178" y="140"/>
                  </a:lnTo>
                  <a:lnTo>
                    <a:pt x="154" y="152"/>
                  </a:lnTo>
                  <a:lnTo>
                    <a:pt x="137" y="142"/>
                  </a:lnTo>
                  <a:close/>
                  <a:moveTo>
                    <a:pt x="161" y="157"/>
                  </a:moveTo>
                  <a:lnTo>
                    <a:pt x="182" y="145"/>
                  </a:lnTo>
                  <a:lnTo>
                    <a:pt x="201" y="154"/>
                  </a:lnTo>
                  <a:lnTo>
                    <a:pt x="180" y="168"/>
                  </a:lnTo>
                  <a:lnTo>
                    <a:pt x="161" y="157"/>
                  </a:lnTo>
                  <a:close/>
                  <a:moveTo>
                    <a:pt x="187" y="171"/>
                  </a:moveTo>
                  <a:lnTo>
                    <a:pt x="208" y="159"/>
                  </a:lnTo>
                  <a:lnTo>
                    <a:pt x="227" y="171"/>
                  </a:lnTo>
                  <a:lnTo>
                    <a:pt x="206" y="183"/>
                  </a:lnTo>
                  <a:lnTo>
                    <a:pt x="187" y="171"/>
                  </a:lnTo>
                  <a:close/>
                  <a:moveTo>
                    <a:pt x="230" y="197"/>
                  </a:moveTo>
                  <a:lnTo>
                    <a:pt x="213" y="187"/>
                  </a:lnTo>
                  <a:lnTo>
                    <a:pt x="235" y="173"/>
                  </a:lnTo>
                  <a:lnTo>
                    <a:pt x="253" y="185"/>
                  </a:lnTo>
                  <a:lnTo>
                    <a:pt x="230" y="197"/>
                  </a:lnTo>
                  <a:close/>
                  <a:moveTo>
                    <a:pt x="256" y="211"/>
                  </a:moveTo>
                  <a:lnTo>
                    <a:pt x="237" y="202"/>
                  </a:lnTo>
                  <a:lnTo>
                    <a:pt x="258" y="187"/>
                  </a:lnTo>
                  <a:lnTo>
                    <a:pt x="277" y="199"/>
                  </a:lnTo>
                  <a:lnTo>
                    <a:pt x="256" y="211"/>
                  </a:lnTo>
                  <a:close/>
                  <a:moveTo>
                    <a:pt x="282" y="228"/>
                  </a:moveTo>
                  <a:lnTo>
                    <a:pt x="263" y="216"/>
                  </a:lnTo>
                  <a:lnTo>
                    <a:pt x="284" y="204"/>
                  </a:lnTo>
                  <a:lnTo>
                    <a:pt x="303" y="213"/>
                  </a:lnTo>
                  <a:lnTo>
                    <a:pt x="282" y="228"/>
                  </a:lnTo>
                  <a:close/>
                  <a:moveTo>
                    <a:pt x="306" y="242"/>
                  </a:moveTo>
                  <a:lnTo>
                    <a:pt x="289" y="230"/>
                  </a:lnTo>
                  <a:lnTo>
                    <a:pt x="310" y="218"/>
                  </a:lnTo>
                  <a:lnTo>
                    <a:pt x="329" y="228"/>
                  </a:lnTo>
                  <a:lnTo>
                    <a:pt x="306" y="242"/>
                  </a:lnTo>
                  <a:close/>
                  <a:moveTo>
                    <a:pt x="332" y="256"/>
                  </a:moveTo>
                  <a:lnTo>
                    <a:pt x="313" y="244"/>
                  </a:lnTo>
                  <a:lnTo>
                    <a:pt x="334" y="232"/>
                  </a:lnTo>
                  <a:lnTo>
                    <a:pt x="353" y="244"/>
                  </a:lnTo>
                  <a:lnTo>
                    <a:pt x="332" y="256"/>
                  </a:lnTo>
                  <a:close/>
                  <a:moveTo>
                    <a:pt x="339" y="261"/>
                  </a:moveTo>
                  <a:lnTo>
                    <a:pt x="360" y="247"/>
                  </a:lnTo>
                  <a:lnTo>
                    <a:pt x="379" y="258"/>
                  </a:lnTo>
                  <a:lnTo>
                    <a:pt x="358" y="270"/>
                  </a:lnTo>
                  <a:lnTo>
                    <a:pt x="339" y="26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65"/>
            <p:cNvSpPr>
              <a:spLocks/>
            </p:cNvSpPr>
            <p:nvPr/>
          </p:nvSpPr>
          <p:spPr bwMode="auto">
            <a:xfrm>
              <a:off x="7318" y="4515"/>
              <a:ext cx="147" cy="85"/>
            </a:xfrm>
            <a:custGeom>
              <a:avLst/>
              <a:gdLst>
                <a:gd name="T0" fmla="*/ 102 w 147"/>
                <a:gd name="T1" fmla="*/ 85 h 85"/>
                <a:gd name="T2" fmla="*/ 0 w 147"/>
                <a:gd name="T3" fmla="*/ 26 h 85"/>
                <a:gd name="T4" fmla="*/ 42 w 147"/>
                <a:gd name="T5" fmla="*/ 0 h 85"/>
                <a:gd name="T6" fmla="*/ 147 w 147"/>
                <a:gd name="T7" fmla="*/ 59 h 85"/>
                <a:gd name="T8" fmla="*/ 102 w 14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5">
                  <a:moveTo>
                    <a:pt x="102" y="85"/>
                  </a:moveTo>
                  <a:lnTo>
                    <a:pt x="0" y="26"/>
                  </a:lnTo>
                  <a:lnTo>
                    <a:pt x="42" y="0"/>
                  </a:lnTo>
                  <a:lnTo>
                    <a:pt x="147" y="59"/>
                  </a:lnTo>
                  <a:lnTo>
                    <a:pt x="102" y="8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6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7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68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69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70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494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71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2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73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74"/>
            <p:cNvSpPr>
              <a:spLocks/>
            </p:cNvSpPr>
            <p:nvPr/>
          </p:nvSpPr>
          <p:spPr bwMode="auto">
            <a:xfrm>
              <a:off x="7905" y="4151"/>
              <a:ext cx="97" cy="402"/>
            </a:xfrm>
            <a:custGeom>
              <a:avLst/>
              <a:gdLst>
                <a:gd name="T0" fmla="*/ 0 w 97"/>
                <a:gd name="T1" fmla="*/ 402 h 402"/>
                <a:gd name="T2" fmla="*/ 19 w 97"/>
                <a:gd name="T3" fmla="*/ 390 h 402"/>
                <a:gd name="T4" fmla="*/ 97 w 97"/>
                <a:gd name="T5" fmla="*/ 0 h 402"/>
                <a:gd name="T6" fmla="*/ 78 w 97"/>
                <a:gd name="T7" fmla="*/ 9 h 402"/>
                <a:gd name="T8" fmla="*/ 0 w 97"/>
                <a:gd name="T9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02">
                  <a:moveTo>
                    <a:pt x="0" y="402"/>
                  </a:moveTo>
                  <a:lnTo>
                    <a:pt x="19" y="390"/>
                  </a:lnTo>
                  <a:lnTo>
                    <a:pt x="97" y="0"/>
                  </a:lnTo>
                  <a:lnTo>
                    <a:pt x="78" y="9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75"/>
            <p:cNvSpPr>
              <a:spLocks/>
            </p:cNvSpPr>
            <p:nvPr/>
          </p:nvSpPr>
          <p:spPr bwMode="auto">
            <a:xfrm>
              <a:off x="7498" y="3869"/>
              <a:ext cx="504" cy="291"/>
            </a:xfrm>
            <a:custGeom>
              <a:avLst/>
              <a:gdLst>
                <a:gd name="T0" fmla="*/ 485 w 504"/>
                <a:gd name="T1" fmla="*/ 291 h 291"/>
                <a:gd name="T2" fmla="*/ 0 w 504"/>
                <a:gd name="T3" fmla="*/ 12 h 291"/>
                <a:gd name="T4" fmla="*/ 19 w 504"/>
                <a:gd name="T5" fmla="*/ 0 h 291"/>
                <a:gd name="T6" fmla="*/ 504 w 504"/>
                <a:gd name="T7" fmla="*/ 282 h 291"/>
                <a:gd name="T8" fmla="*/ 485 w 504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291">
                  <a:moveTo>
                    <a:pt x="485" y="29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504" y="282"/>
                  </a:lnTo>
                  <a:lnTo>
                    <a:pt x="485" y="29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6"/>
            <p:cNvSpPr>
              <a:spLocks/>
            </p:cNvSpPr>
            <p:nvPr/>
          </p:nvSpPr>
          <p:spPr bwMode="auto">
            <a:xfrm>
              <a:off x="7181" y="4567"/>
              <a:ext cx="402" cy="272"/>
            </a:xfrm>
            <a:custGeom>
              <a:avLst/>
              <a:gdLst>
                <a:gd name="T0" fmla="*/ 30 w 170"/>
                <a:gd name="T1" fmla="*/ 0 h 115"/>
                <a:gd name="T2" fmla="*/ 0 w 170"/>
                <a:gd name="T3" fmla="*/ 17 h 115"/>
                <a:gd name="T4" fmla="*/ 132 w 170"/>
                <a:gd name="T5" fmla="*/ 67 h 115"/>
                <a:gd name="T6" fmla="*/ 101 w 170"/>
                <a:gd name="T7" fmla="*/ 111 h 115"/>
                <a:gd name="T8" fmla="*/ 101 w 170"/>
                <a:gd name="T9" fmla="*/ 111 h 115"/>
                <a:gd name="T10" fmla="*/ 114 w 170"/>
                <a:gd name="T11" fmla="*/ 115 h 115"/>
                <a:gd name="T12" fmla="*/ 139 w 170"/>
                <a:gd name="T13" fmla="*/ 69 h 115"/>
                <a:gd name="T14" fmla="*/ 170 w 170"/>
                <a:gd name="T15" fmla="*/ 81 h 115"/>
                <a:gd name="T16" fmla="*/ 142 w 170"/>
                <a:gd name="T17" fmla="*/ 65 h 115"/>
                <a:gd name="T18" fmla="*/ 142 w 170"/>
                <a:gd name="T19" fmla="*/ 64 h 115"/>
                <a:gd name="T20" fmla="*/ 30 w 170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15">
                  <a:moveTo>
                    <a:pt x="3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27" y="74"/>
                    <a:pt x="116" y="91"/>
                    <a:pt x="101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6" y="113"/>
                    <a:pt x="110" y="114"/>
                    <a:pt x="114" y="115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77"/>
            <p:cNvSpPr>
              <a:spLocks/>
            </p:cNvSpPr>
            <p:nvPr/>
          </p:nvSpPr>
          <p:spPr bwMode="auto">
            <a:xfrm>
              <a:off x="7360" y="4835"/>
              <a:ext cx="88" cy="71"/>
            </a:xfrm>
            <a:custGeom>
              <a:avLst/>
              <a:gdLst>
                <a:gd name="T0" fmla="*/ 23 w 37"/>
                <a:gd name="T1" fmla="*/ 0 h 30"/>
                <a:gd name="T2" fmla="*/ 0 w 37"/>
                <a:gd name="T3" fmla="*/ 25 h 30"/>
                <a:gd name="T4" fmla="*/ 13 w 37"/>
                <a:gd name="T5" fmla="*/ 30 h 30"/>
                <a:gd name="T6" fmla="*/ 37 w 37"/>
                <a:gd name="T7" fmla="*/ 4 h 30"/>
                <a:gd name="T8" fmla="*/ 25 w 37"/>
                <a:gd name="T9" fmla="*/ 0 h 30"/>
                <a:gd name="T10" fmla="*/ 23 w 3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0">
                  <a:moveTo>
                    <a:pt x="23" y="0"/>
                  </a:moveTo>
                  <a:cubicBezTo>
                    <a:pt x="16" y="8"/>
                    <a:pt x="9" y="17"/>
                    <a:pt x="0" y="25"/>
                  </a:cubicBezTo>
                  <a:cubicBezTo>
                    <a:pt x="5" y="27"/>
                    <a:pt x="9" y="29"/>
                    <a:pt x="13" y="3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3" y="3"/>
                    <a:pt x="29" y="2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78"/>
            <p:cNvSpPr>
              <a:spLocks/>
            </p:cNvSpPr>
            <p:nvPr/>
          </p:nvSpPr>
          <p:spPr bwMode="auto">
            <a:xfrm>
              <a:off x="7415" y="4830"/>
              <a:ext cx="35" cy="14"/>
            </a:xfrm>
            <a:custGeom>
              <a:avLst/>
              <a:gdLst>
                <a:gd name="T0" fmla="*/ 2 w 15"/>
                <a:gd name="T1" fmla="*/ 0 h 6"/>
                <a:gd name="T2" fmla="*/ 0 w 15"/>
                <a:gd name="T3" fmla="*/ 2 h 6"/>
                <a:gd name="T4" fmla="*/ 2 w 15"/>
                <a:gd name="T5" fmla="*/ 2 h 6"/>
                <a:gd name="T6" fmla="*/ 14 w 15"/>
                <a:gd name="T7" fmla="*/ 6 h 6"/>
                <a:gd name="T8" fmla="*/ 15 w 15"/>
                <a:gd name="T9" fmla="*/ 5 h 6"/>
                <a:gd name="T10" fmla="*/ 15 w 15"/>
                <a:gd name="T11" fmla="*/ 4 h 6"/>
                <a:gd name="T12" fmla="*/ 2 w 15"/>
                <a:gd name="T13" fmla="*/ 0 h 6"/>
                <a:gd name="T14" fmla="*/ 2 w 15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6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6" y="4"/>
                    <a:pt x="10" y="5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3"/>
                    <a:pt x="7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9"/>
            <p:cNvSpPr>
              <a:spLocks/>
            </p:cNvSpPr>
            <p:nvPr/>
          </p:nvSpPr>
          <p:spPr bwMode="auto">
            <a:xfrm>
              <a:off x="7529" y="4667"/>
              <a:ext cx="73" cy="47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0 h 20"/>
                <a:gd name="T4" fmla="*/ 0 w 31"/>
                <a:gd name="T5" fmla="*/ 17 h 20"/>
                <a:gd name="T6" fmla="*/ 5 w 31"/>
                <a:gd name="T7" fmla="*/ 20 h 20"/>
                <a:gd name="T8" fmla="*/ 31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0" y="9"/>
                    <a:pt x="8" y="14"/>
                    <a:pt x="0" y="1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21" y="11"/>
                    <a:pt x="31" y="0"/>
                  </a:cubicBezTo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80"/>
            <p:cNvSpPr>
              <a:spLocks noEditPoints="1"/>
            </p:cNvSpPr>
            <p:nvPr/>
          </p:nvSpPr>
          <p:spPr bwMode="auto">
            <a:xfrm>
              <a:off x="7252" y="4567"/>
              <a:ext cx="331" cy="192"/>
            </a:xfrm>
            <a:custGeom>
              <a:avLst/>
              <a:gdLst>
                <a:gd name="T0" fmla="*/ 140 w 140"/>
                <a:gd name="T1" fmla="*/ 81 h 81"/>
                <a:gd name="T2" fmla="*/ 140 w 140"/>
                <a:gd name="T3" fmla="*/ 81 h 81"/>
                <a:gd name="T4" fmla="*/ 0 w 140"/>
                <a:gd name="T5" fmla="*/ 0 h 81"/>
                <a:gd name="T6" fmla="*/ 0 w 140"/>
                <a:gd name="T7" fmla="*/ 0 h 81"/>
                <a:gd name="T8" fmla="*/ 112 w 140"/>
                <a:gd name="T9" fmla="*/ 64 h 81"/>
                <a:gd name="T10" fmla="*/ 122 w 140"/>
                <a:gd name="T11" fmla="*/ 62 h 81"/>
                <a:gd name="T12" fmla="*/ 122 w 140"/>
                <a:gd name="T13" fmla="*/ 62 h 81"/>
                <a:gd name="T14" fmla="*/ 117 w 140"/>
                <a:gd name="T15" fmla="*/ 59 h 81"/>
                <a:gd name="T16" fmla="*/ 106 w 140"/>
                <a:gd name="T17" fmla="*/ 61 h 81"/>
                <a:gd name="T18" fmla="*/ 0 w 140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1">
                  <a:moveTo>
                    <a:pt x="140" y="81"/>
                  </a:moveTo>
                  <a:cubicBezTo>
                    <a:pt x="140" y="81"/>
                    <a:pt x="140" y="81"/>
                    <a:pt x="140" y="8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2" y="60"/>
                    <a:pt x="108" y="61"/>
                    <a:pt x="106" y="6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81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2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83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84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5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6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87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88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89"/>
            <p:cNvSpPr>
              <a:spLocks/>
            </p:cNvSpPr>
            <p:nvPr/>
          </p:nvSpPr>
          <p:spPr bwMode="auto">
            <a:xfrm>
              <a:off x="6563" y="4307"/>
              <a:ext cx="154" cy="480"/>
            </a:xfrm>
            <a:custGeom>
              <a:avLst/>
              <a:gdLst>
                <a:gd name="T0" fmla="*/ 41 w 65"/>
                <a:gd name="T1" fmla="*/ 0 h 203"/>
                <a:gd name="T2" fmla="*/ 64 w 65"/>
                <a:gd name="T3" fmla="*/ 185 h 203"/>
                <a:gd name="T4" fmla="*/ 65 w 65"/>
                <a:gd name="T5" fmla="*/ 185 h 203"/>
                <a:gd name="T6" fmla="*/ 41 w 6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03">
                  <a:moveTo>
                    <a:pt x="41" y="0"/>
                  </a:moveTo>
                  <a:cubicBezTo>
                    <a:pt x="20" y="82"/>
                    <a:pt x="0" y="203"/>
                    <a:pt x="64" y="185"/>
                  </a:cubicBezTo>
                  <a:cubicBezTo>
                    <a:pt x="64" y="185"/>
                    <a:pt x="65" y="185"/>
                    <a:pt x="65" y="185"/>
                  </a:cubicBezTo>
                  <a:cubicBezTo>
                    <a:pt x="39" y="106"/>
                    <a:pt x="35" y="44"/>
                    <a:pt x="41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90"/>
            <p:cNvSpPr>
              <a:spLocks/>
            </p:cNvSpPr>
            <p:nvPr/>
          </p:nvSpPr>
          <p:spPr bwMode="auto">
            <a:xfrm>
              <a:off x="7214" y="4359"/>
              <a:ext cx="161" cy="130"/>
            </a:xfrm>
            <a:custGeom>
              <a:avLst/>
              <a:gdLst>
                <a:gd name="T0" fmla="*/ 64 w 68"/>
                <a:gd name="T1" fmla="*/ 24 h 55"/>
                <a:gd name="T2" fmla="*/ 0 w 68"/>
                <a:gd name="T3" fmla="*/ 8 h 55"/>
                <a:gd name="T4" fmla="*/ 23 w 68"/>
                <a:gd name="T5" fmla="*/ 55 h 55"/>
                <a:gd name="T6" fmla="*/ 37 w 68"/>
                <a:gd name="T7" fmla="*/ 47 h 55"/>
                <a:gd name="T8" fmla="*/ 61 w 68"/>
                <a:gd name="T9" fmla="*/ 36 h 55"/>
                <a:gd name="T10" fmla="*/ 64 w 68"/>
                <a:gd name="T11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55">
                  <a:moveTo>
                    <a:pt x="64" y="24"/>
                  </a:moveTo>
                  <a:cubicBezTo>
                    <a:pt x="52" y="14"/>
                    <a:pt x="29" y="0"/>
                    <a:pt x="0" y="8"/>
                  </a:cubicBezTo>
                  <a:cubicBezTo>
                    <a:pt x="10" y="22"/>
                    <a:pt x="20" y="39"/>
                    <a:pt x="23" y="55"/>
                  </a:cubicBezTo>
                  <a:cubicBezTo>
                    <a:pt x="28" y="53"/>
                    <a:pt x="32" y="50"/>
                    <a:pt x="37" y="47"/>
                  </a:cubicBezTo>
                  <a:cubicBezTo>
                    <a:pt x="44" y="42"/>
                    <a:pt x="52" y="38"/>
                    <a:pt x="61" y="36"/>
                  </a:cubicBezTo>
                  <a:cubicBezTo>
                    <a:pt x="66" y="35"/>
                    <a:pt x="68" y="28"/>
                    <a:pt x="64" y="24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91"/>
            <p:cNvSpPr>
              <a:spLocks/>
            </p:cNvSpPr>
            <p:nvPr/>
          </p:nvSpPr>
          <p:spPr bwMode="auto">
            <a:xfrm>
              <a:off x="6596" y="4080"/>
              <a:ext cx="689" cy="998"/>
            </a:xfrm>
            <a:custGeom>
              <a:avLst/>
              <a:gdLst>
                <a:gd name="T0" fmla="*/ 131 w 291"/>
                <a:gd name="T1" fmla="*/ 27 h 422"/>
                <a:gd name="T2" fmla="*/ 52 w 291"/>
                <a:gd name="T3" fmla="*/ 30 h 422"/>
                <a:gd name="T4" fmla="*/ 78 w 291"/>
                <a:gd name="T5" fmla="*/ 350 h 422"/>
                <a:gd name="T6" fmla="*/ 232 w 291"/>
                <a:gd name="T7" fmla="*/ 350 h 422"/>
                <a:gd name="T8" fmla="*/ 250 w 291"/>
                <a:gd name="T9" fmla="*/ 242 h 422"/>
                <a:gd name="T10" fmla="*/ 283 w 291"/>
                <a:gd name="T11" fmla="*/ 194 h 422"/>
                <a:gd name="T12" fmla="*/ 260 w 291"/>
                <a:gd name="T13" fmla="*/ 119 h 422"/>
                <a:gd name="T14" fmla="*/ 218 w 291"/>
                <a:gd name="T15" fmla="*/ 78 h 422"/>
                <a:gd name="T16" fmla="*/ 131 w 291"/>
                <a:gd name="T17" fmla="*/ 27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422">
                  <a:moveTo>
                    <a:pt x="131" y="27"/>
                  </a:moveTo>
                  <a:cubicBezTo>
                    <a:pt x="131" y="27"/>
                    <a:pt x="78" y="0"/>
                    <a:pt x="52" y="30"/>
                  </a:cubicBezTo>
                  <a:cubicBezTo>
                    <a:pt x="22" y="65"/>
                    <a:pt x="0" y="176"/>
                    <a:pt x="78" y="350"/>
                  </a:cubicBezTo>
                  <a:cubicBezTo>
                    <a:pt x="78" y="350"/>
                    <a:pt x="157" y="422"/>
                    <a:pt x="232" y="350"/>
                  </a:cubicBezTo>
                  <a:cubicBezTo>
                    <a:pt x="250" y="242"/>
                    <a:pt x="250" y="242"/>
                    <a:pt x="250" y="242"/>
                  </a:cubicBezTo>
                  <a:cubicBezTo>
                    <a:pt x="250" y="242"/>
                    <a:pt x="268" y="229"/>
                    <a:pt x="283" y="194"/>
                  </a:cubicBezTo>
                  <a:cubicBezTo>
                    <a:pt x="291" y="174"/>
                    <a:pt x="275" y="142"/>
                    <a:pt x="260" y="119"/>
                  </a:cubicBezTo>
                  <a:cubicBezTo>
                    <a:pt x="250" y="102"/>
                    <a:pt x="235" y="88"/>
                    <a:pt x="218" y="78"/>
                  </a:cubicBezTo>
                  <a:lnTo>
                    <a:pt x="131" y="27"/>
                  </a:lnTo>
                  <a:close/>
                </a:path>
              </a:pathLst>
            </a:custGeom>
            <a:solidFill>
              <a:srgbClr val="F05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92"/>
            <p:cNvSpPr>
              <a:spLocks/>
            </p:cNvSpPr>
            <p:nvPr/>
          </p:nvSpPr>
          <p:spPr bwMode="auto">
            <a:xfrm>
              <a:off x="6771" y="4402"/>
              <a:ext cx="388" cy="676"/>
            </a:xfrm>
            <a:custGeom>
              <a:avLst/>
              <a:gdLst>
                <a:gd name="T0" fmla="*/ 158 w 164"/>
                <a:gd name="T1" fmla="*/ 214 h 286"/>
                <a:gd name="T2" fmla="*/ 164 w 164"/>
                <a:gd name="T3" fmla="*/ 177 h 286"/>
                <a:gd name="T4" fmla="*/ 112 w 164"/>
                <a:gd name="T5" fmla="*/ 0 h 286"/>
                <a:gd name="T6" fmla="*/ 110 w 164"/>
                <a:gd name="T7" fmla="*/ 174 h 286"/>
                <a:gd name="T8" fmla="*/ 71 w 164"/>
                <a:gd name="T9" fmla="*/ 224 h 286"/>
                <a:gd name="T10" fmla="*/ 48 w 164"/>
                <a:gd name="T11" fmla="*/ 222 h 286"/>
                <a:gd name="T12" fmla="*/ 0 w 164"/>
                <a:gd name="T13" fmla="*/ 205 h 286"/>
                <a:gd name="T14" fmla="*/ 4 w 164"/>
                <a:gd name="T15" fmla="*/ 214 h 286"/>
                <a:gd name="T16" fmla="*/ 158 w 164"/>
                <a:gd name="T17" fmla="*/ 21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6">
                  <a:moveTo>
                    <a:pt x="158" y="214"/>
                  </a:moveTo>
                  <a:cubicBezTo>
                    <a:pt x="164" y="177"/>
                    <a:pt x="164" y="177"/>
                    <a:pt x="164" y="177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92" y="66"/>
                    <a:pt x="110" y="174"/>
                  </a:cubicBezTo>
                  <a:cubicBezTo>
                    <a:pt x="115" y="199"/>
                    <a:pt x="97" y="223"/>
                    <a:pt x="71" y="224"/>
                  </a:cubicBezTo>
                  <a:cubicBezTo>
                    <a:pt x="64" y="224"/>
                    <a:pt x="57" y="224"/>
                    <a:pt x="48" y="222"/>
                  </a:cubicBezTo>
                  <a:cubicBezTo>
                    <a:pt x="23" y="219"/>
                    <a:pt x="9" y="212"/>
                    <a:pt x="0" y="205"/>
                  </a:cubicBezTo>
                  <a:cubicBezTo>
                    <a:pt x="2" y="208"/>
                    <a:pt x="3" y="211"/>
                    <a:pt x="4" y="214"/>
                  </a:cubicBezTo>
                  <a:cubicBezTo>
                    <a:pt x="4" y="214"/>
                    <a:pt x="83" y="286"/>
                    <a:pt x="158" y="214"/>
                  </a:cubicBezTo>
                  <a:close/>
                </a:path>
              </a:pathLst>
            </a:custGeom>
            <a:solidFill>
              <a:srgbClr val="E1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93"/>
            <p:cNvSpPr>
              <a:spLocks/>
            </p:cNvSpPr>
            <p:nvPr/>
          </p:nvSpPr>
          <p:spPr bwMode="auto">
            <a:xfrm>
              <a:off x="6627" y="4307"/>
              <a:ext cx="90" cy="442"/>
            </a:xfrm>
            <a:custGeom>
              <a:avLst/>
              <a:gdLst>
                <a:gd name="T0" fmla="*/ 14 w 38"/>
                <a:gd name="T1" fmla="*/ 0 h 187"/>
                <a:gd name="T2" fmla="*/ 0 w 38"/>
                <a:gd name="T3" fmla="*/ 65 h 187"/>
                <a:gd name="T4" fmla="*/ 23 w 38"/>
                <a:gd name="T5" fmla="*/ 187 h 187"/>
                <a:gd name="T6" fmla="*/ 37 w 38"/>
                <a:gd name="T7" fmla="*/ 185 h 187"/>
                <a:gd name="T8" fmla="*/ 38 w 38"/>
                <a:gd name="T9" fmla="*/ 185 h 187"/>
                <a:gd name="T10" fmla="*/ 14 w 38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87">
                  <a:moveTo>
                    <a:pt x="14" y="0"/>
                  </a:moveTo>
                  <a:cubicBezTo>
                    <a:pt x="9" y="20"/>
                    <a:pt x="4" y="43"/>
                    <a:pt x="0" y="65"/>
                  </a:cubicBezTo>
                  <a:cubicBezTo>
                    <a:pt x="1" y="99"/>
                    <a:pt x="8" y="140"/>
                    <a:pt x="23" y="187"/>
                  </a:cubicBezTo>
                  <a:cubicBezTo>
                    <a:pt x="27" y="187"/>
                    <a:pt x="32" y="187"/>
                    <a:pt x="37" y="185"/>
                  </a:cubicBezTo>
                  <a:cubicBezTo>
                    <a:pt x="37" y="185"/>
                    <a:pt x="38" y="185"/>
                    <a:pt x="38" y="185"/>
                  </a:cubicBezTo>
                  <a:cubicBezTo>
                    <a:pt x="12" y="106"/>
                    <a:pt x="8" y="44"/>
                    <a:pt x="14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94"/>
            <p:cNvSpPr>
              <a:spLocks/>
            </p:cNvSpPr>
            <p:nvPr/>
          </p:nvSpPr>
          <p:spPr bwMode="auto">
            <a:xfrm>
              <a:off x="6854" y="4134"/>
              <a:ext cx="206" cy="145"/>
            </a:xfrm>
            <a:custGeom>
              <a:avLst/>
              <a:gdLst>
                <a:gd name="T0" fmla="*/ 70 w 87"/>
                <a:gd name="T1" fmla="*/ 11 h 61"/>
                <a:gd name="T2" fmla="*/ 87 w 87"/>
                <a:gd name="T3" fmla="*/ 43 h 61"/>
                <a:gd name="T4" fmla="*/ 42 w 87"/>
                <a:gd name="T5" fmla="*/ 56 h 61"/>
                <a:gd name="T6" fmla="*/ 6 w 87"/>
                <a:gd name="T7" fmla="*/ 21 h 61"/>
                <a:gd name="T8" fmla="*/ 14 w 87"/>
                <a:gd name="T9" fmla="*/ 0 h 61"/>
                <a:gd name="T10" fmla="*/ 70 w 87"/>
                <a:gd name="T11" fmla="*/ 1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61">
                  <a:moveTo>
                    <a:pt x="70" y="11"/>
                  </a:moveTo>
                  <a:cubicBezTo>
                    <a:pt x="70" y="11"/>
                    <a:pt x="66" y="24"/>
                    <a:pt x="87" y="43"/>
                  </a:cubicBezTo>
                  <a:cubicBezTo>
                    <a:pt x="87" y="43"/>
                    <a:pt x="65" y="61"/>
                    <a:pt x="42" y="56"/>
                  </a:cubicBezTo>
                  <a:cubicBezTo>
                    <a:pt x="19" y="50"/>
                    <a:pt x="0" y="32"/>
                    <a:pt x="6" y="21"/>
                  </a:cubicBezTo>
                  <a:cubicBezTo>
                    <a:pt x="11" y="10"/>
                    <a:pt x="14" y="0"/>
                    <a:pt x="14" y="0"/>
                  </a:cubicBezTo>
                  <a:lnTo>
                    <a:pt x="70" y="11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95"/>
            <p:cNvSpPr>
              <a:spLocks/>
            </p:cNvSpPr>
            <p:nvPr/>
          </p:nvSpPr>
          <p:spPr bwMode="auto">
            <a:xfrm>
              <a:off x="6882" y="4134"/>
              <a:ext cx="164" cy="85"/>
            </a:xfrm>
            <a:custGeom>
              <a:avLst/>
              <a:gdLst>
                <a:gd name="T0" fmla="*/ 34 w 69"/>
                <a:gd name="T1" fmla="*/ 29 h 36"/>
                <a:gd name="T2" fmla="*/ 69 w 69"/>
                <a:gd name="T3" fmla="*/ 36 h 36"/>
                <a:gd name="T4" fmla="*/ 58 w 69"/>
                <a:gd name="T5" fmla="*/ 11 h 36"/>
                <a:gd name="T6" fmla="*/ 2 w 69"/>
                <a:gd name="T7" fmla="*/ 0 h 36"/>
                <a:gd name="T8" fmla="*/ 0 w 69"/>
                <a:gd name="T9" fmla="*/ 7 h 36"/>
                <a:gd name="T10" fmla="*/ 34 w 69"/>
                <a:gd name="T1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6">
                  <a:moveTo>
                    <a:pt x="34" y="29"/>
                  </a:moveTo>
                  <a:cubicBezTo>
                    <a:pt x="46" y="33"/>
                    <a:pt x="58" y="35"/>
                    <a:pt x="69" y="36"/>
                  </a:cubicBezTo>
                  <a:cubicBezTo>
                    <a:pt x="55" y="21"/>
                    <a:pt x="58" y="11"/>
                    <a:pt x="58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7"/>
                  </a:cubicBezTo>
                  <a:cubicBezTo>
                    <a:pt x="9" y="17"/>
                    <a:pt x="20" y="24"/>
                    <a:pt x="34" y="29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96"/>
            <p:cNvSpPr>
              <a:spLocks/>
            </p:cNvSpPr>
            <p:nvPr/>
          </p:nvSpPr>
          <p:spPr bwMode="auto">
            <a:xfrm>
              <a:off x="6762" y="3600"/>
              <a:ext cx="464" cy="570"/>
            </a:xfrm>
            <a:custGeom>
              <a:avLst/>
              <a:gdLst>
                <a:gd name="T0" fmla="*/ 185 w 196"/>
                <a:gd name="T1" fmla="*/ 82 h 241"/>
                <a:gd name="T2" fmla="*/ 93 w 196"/>
                <a:gd name="T3" fmla="*/ 0 h 241"/>
                <a:gd name="T4" fmla="*/ 0 w 196"/>
                <a:gd name="T5" fmla="*/ 92 h 241"/>
                <a:gd name="T6" fmla="*/ 0 w 196"/>
                <a:gd name="T7" fmla="*/ 94 h 241"/>
                <a:gd name="T8" fmla="*/ 0 w 196"/>
                <a:gd name="T9" fmla="*/ 94 h 241"/>
                <a:gd name="T10" fmla="*/ 0 w 196"/>
                <a:gd name="T11" fmla="*/ 146 h 241"/>
                <a:gd name="T12" fmla="*/ 60 w 196"/>
                <a:gd name="T13" fmla="*/ 233 h 241"/>
                <a:gd name="T14" fmla="*/ 116 w 196"/>
                <a:gd name="T15" fmla="*/ 241 h 241"/>
                <a:gd name="T16" fmla="*/ 133 w 196"/>
                <a:gd name="T17" fmla="*/ 235 h 241"/>
                <a:gd name="T18" fmla="*/ 185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85" y="82"/>
                  </a:moveTo>
                  <a:cubicBezTo>
                    <a:pt x="178" y="36"/>
                    <a:pt x="141" y="0"/>
                    <a:pt x="93" y="0"/>
                  </a:cubicBezTo>
                  <a:cubicBezTo>
                    <a:pt x="42" y="0"/>
                    <a:pt x="0" y="41"/>
                    <a:pt x="0" y="92"/>
                  </a:cubicBezTo>
                  <a:cubicBezTo>
                    <a:pt x="0" y="93"/>
                    <a:pt x="0" y="93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84"/>
                    <a:pt x="24" y="220"/>
                    <a:pt x="60" y="233"/>
                  </a:cubicBezTo>
                  <a:cubicBezTo>
                    <a:pt x="83" y="241"/>
                    <a:pt x="104" y="241"/>
                    <a:pt x="116" y="241"/>
                  </a:cubicBezTo>
                  <a:cubicBezTo>
                    <a:pt x="122" y="241"/>
                    <a:pt x="128" y="239"/>
                    <a:pt x="133" y="235"/>
                  </a:cubicBezTo>
                  <a:cubicBezTo>
                    <a:pt x="175" y="202"/>
                    <a:pt x="196" y="152"/>
                    <a:pt x="185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97"/>
            <p:cNvSpPr>
              <a:spLocks/>
            </p:cNvSpPr>
            <p:nvPr/>
          </p:nvSpPr>
          <p:spPr bwMode="auto">
            <a:xfrm>
              <a:off x="6700" y="3571"/>
              <a:ext cx="490" cy="589"/>
            </a:xfrm>
            <a:custGeom>
              <a:avLst/>
              <a:gdLst>
                <a:gd name="T0" fmla="*/ 203 w 207"/>
                <a:gd name="T1" fmla="*/ 67 h 249"/>
                <a:gd name="T2" fmla="*/ 143 w 207"/>
                <a:gd name="T3" fmla="*/ 144 h 249"/>
                <a:gd name="T4" fmla="*/ 114 w 207"/>
                <a:gd name="T5" fmla="*/ 210 h 249"/>
                <a:gd name="T6" fmla="*/ 62 w 207"/>
                <a:gd name="T7" fmla="*/ 239 h 249"/>
                <a:gd name="T8" fmla="*/ 0 w 207"/>
                <a:gd name="T9" fmla="*/ 136 h 249"/>
                <a:gd name="T10" fmla="*/ 119 w 207"/>
                <a:gd name="T11" fmla="*/ 0 h 249"/>
                <a:gd name="T12" fmla="*/ 203 w 207"/>
                <a:gd name="T13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49">
                  <a:moveTo>
                    <a:pt x="203" y="67"/>
                  </a:moveTo>
                  <a:cubicBezTo>
                    <a:pt x="203" y="67"/>
                    <a:pt x="207" y="118"/>
                    <a:pt x="143" y="144"/>
                  </a:cubicBezTo>
                  <a:cubicBezTo>
                    <a:pt x="143" y="144"/>
                    <a:pt x="119" y="172"/>
                    <a:pt x="114" y="210"/>
                  </a:cubicBezTo>
                  <a:cubicBezTo>
                    <a:pt x="112" y="235"/>
                    <a:pt x="85" y="249"/>
                    <a:pt x="62" y="239"/>
                  </a:cubicBezTo>
                  <a:cubicBezTo>
                    <a:pt x="31" y="225"/>
                    <a:pt x="0" y="196"/>
                    <a:pt x="0" y="136"/>
                  </a:cubicBezTo>
                  <a:cubicBezTo>
                    <a:pt x="0" y="20"/>
                    <a:pt x="82" y="0"/>
                    <a:pt x="119" y="0"/>
                  </a:cubicBezTo>
                  <a:cubicBezTo>
                    <a:pt x="159" y="0"/>
                    <a:pt x="203" y="23"/>
                    <a:pt x="203" y="67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98"/>
            <p:cNvSpPr>
              <a:spLocks/>
            </p:cNvSpPr>
            <p:nvPr/>
          </p:nvSpPr>
          <p:spPr bwMode="auto">
            <a:xfrm>
              <a:off x="6489" y="3751"/>
              <a:ext cx="289" cy="442"/>
            </a:xfrm>
            <a:custGeom>
              <a:avLst/>
              <a:gdLst>
                <a:gd name="T0" fmla="*/ 121 w 122"/>
                <a:gd name="T1" fmla="*/ 48 h 187"/>
                <a:gd name="T2" fmla="*/ 93 w 122"/>
                <a:gd name="T3" fmla="*/ 8 h 187"/>
                <a:gd name="T4" fmla="*/ 39 w 122"/>
                <a:gd name="T5" fmla="*/ 82 h 187"/>
                <a:gd name="T6" fmla="*/ 0 w 122"/>
                <a:gd name="T7" fmla="*/ 168 h 187"/>
                <a:gd name="T8" fmla="*/ 121 w 122"/>
                <a:gd name="T9" fmla="*/ 4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87">
                  <a:moveTo>
                    <a:pt x="121" y="48"/>
                  </a:moveTo>
                  <a:cubicBezTo>
                    <a:pt x="122" y="29"/>
                    <a:pt x="112" y="11"/>
                    <a:pt x="93" y="8"/>
                  </a:cubicBezTo>
                  <a:cubicBezTo>
                    <a:pt x="47" y="0"/>
                    <a:pt x="42" y="62"/>
                    <a:pt x="39" y="82"/>
                  </a:cubicBezTo>
                  <a:cubicBezTo>
                    <a:pt x="30" y="130"/>
                    <a:pt x="0" y="168"/>
                    <a:pt x="0" y="168"/>
                  </a:cubicBezTo>
                  <a:cubicBezTo>
                    <a:pt x="73" y="187"/>
                    <a:pt x="117" y="109"/>
                    <a:pt x="121" y="48"/>
                  </a:cubicBezTo>
                  <a:close/>
                </a:path>
              </a:pathLst>
            </a:custGeom>
            <a:solidFill>
              <a:srgbClr val="523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99"/>
            <p:cNvSpPr>
              <a:spLocks/>
            </p:cNvSpPr>
            <p:nvPr/>
          </p:nvSpPr>
          <p:spPr bwMode="auto">
            <a:xfrm>
              <a:off x="7398" y="5828"/>
              <a:ext cx="377" cy="258"/>
            </a:xfrm>
            <a:custGeom>
              <a:avLst/>
              <a:gdLst>
                <a:gd name="T0" fmla="*/ 154 w 159"/>
                <a:gd name="T1" fmla="*/ 53 h 109"/>
                <a:gd name="T2" fmla="*/ 119 w 159"/>
                <a:gd name="T3" fmla="*/ 50 h 109"/>
                <a:gd name="T4" fmla="*/ 115 w 159"/>
                <a:gd name="T5" fmla="*/ 52 h 109"/>
                <a:gd name="T6" fmla="*/ 61 w 159"/>
                <a:gd name="T7" fmla="*/ 42 h 109"/>
                <a:gd name="T8" fmla="*/ 25 w 159"/>
                <a:gd name="T9" fmla="*/ 0 h 109"/>
                <a:gd name="T10" fmla="*/ 14 w 159"/>
                <a:gd name="T11" fmla="*/ 50 h 109"/>
                <a:gd name="T12" fmla="*/ 24 w 159"/>
                <a:gd name="T13" fmla="*/ 104 h 109"/>
                <a:gd name="T14" fmla="*/ 35 w 159"/>
                <a:gd name="T15" fmla="*/ 104 h 109"/>
                <a:gd name="T16" fmla="*/ 35 w 159"/>
                <a:gd name="T17" fmla="*/ 63 h 109"/>
                <a:gd name="T18" fmla="*/ 80 w 159"/>
                <a:gd name="T19" fmla="*/ 88 h 109"/>
                <a:gd name="T20" fmla="*/ 106 w 159"/>
                <a:gd name="T21" fmla="*/ 88 h 109"/>
                <a:gd name="T22" fmla="*/ 156 w 159"/>
                <a:gd name="T23" fmla="*/ 59 h 109"/>
                <a:gd name="T24" fmla="*/ 154 w 159"/>
                <a:gd name="T25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09">
                  <a:moveTo>
                    <a:pt x="154" y="53"/>
                  </a:moveTo>
                  <a:cubicBezTo>
                    <a:pt x="119" y="50"/>
                    <a:pt x="119" y="50"/>
                    <a:pt x="119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97" y="60"/>
                    <a:pt x="75" y="56"/>
                    <a:pt x="61" y="42"/>
                  </a:cubicBezTo>
                  <a:cubicBezTo>
                    <a:pt x="61" y="42"/>
                    <a:pt x="24" y="2"/>
                    <a:pt x="25" y="0"/>
                  </a:cubicBezTo>
                  <a:cubicBezTo>
                    <a:pt x="25" y="0"/>
                    <a:pt x="0" y="14"/>
                    <a:pt x="14" y="50"/>
                  </a:cubicBezTo>
                  <a:cubicBezTo>
                    <a:pt x="27" y="87"/>
                    <a:pt x="24" y="104"/>
                    <a:pt x="24" y="104"/>
                  </a:cubicBezTo>
                  <a:cubicBezTo>
                    <a:pt x="24" y="104"/>
                    <a:pt x="29" y="109"/>
                    <a:pt x="35" y="10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3"/>
                    <a:pt x="98" y="93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9" y="58"/>
                    <a:pt x="158" y="54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00"/>
            <p:cNvSpPr>
              <a:spLocks/>
            </p:cNvSpPr>
            <p:nvPr/>
          </p:nvSpPr>
          <p:spPr bwMode="auto">
            <a:xfrm>
              <a:off x="7029" y="4307"/>
              <a:ext cx="653" cy="821"/>
            </a:xfrm>
            <a:custGeom>
              <a:avLst/>
              <a:gdLst>
                <a:gd name="T0" fmla="*/ 45 w 276"/>
                <a:gd name="T1" fmla="*/ 0 h 347"/>
                <a:gd name="T2" fmla="*/ 0 w 276"/>
                <a:gd name="T3" fmla="*/ 67 h 347"/>
                <a:gd name="T4" fmla="*/ 82 w 276"/>
                <a:gd name="T5" fmla="*/ 298 h 347"/>
                <a:gd name="T6" fmla="*/ 199 w 276"/>
                <a:gd name="T7" fmla="*/ 172 h 347"/>
                <a:gd name="T8" fmla="*/ 252 w 276"/>
                <a:gd name="T9" fmla="*/ 140 h 347"/>
                <a:gd name="T10" fmla="*/ 271 w 276"/>
                <a:gd name="T11" fmla="*/ 122 h 347"/>
                <a:gd name="T12" fmla="*/ 271 w 276"/>
                <a:gd name="T13" fmla="*/ 110 h 347"/>
                <a:gd name="T14" fmla="*/ 176 w 276"/>
                <a:gd name="T15" fmla="*/ 151 h 347"/>
                <a:gd name="T16" fmla="*/ 86 w 276"/>
                <a:gd name="T17" fmla="*/ 214 h 347"/>
                <a:gd name="T18" fmla="*/ 79 w 276"/>
                <a:gd name="T19" fmla="*/ 210 h 347"/>
                <a:gd name="T20" fmla="*/ 45 w 276"/>
                <a:gd name="T2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347">
                  <a:moveTo>
                    <a:pt x="45" y="0"/>
                  </a:moveTo>
                  <a:cubicBezTo>
                    <a:pt x="30" y="0"/>
                    <a:pt x="0" y="9"/>
                    <a:pt x="0" y="67"/>
                  </a:cubicBezTo>
                  <a:cubicBezTo>
                    <a:pt x="0" y="125"/>
                    <a:pt x="10" y="347"/>
                    <a:pt x="82" y="298"/>
                  </a:cubicBezTo>
                  <a:cubicBezTo>
                    <a:pt x="155" y="250"/>
                    <a:pt x="199" y="172"/>
                    <a:pt x="199" y="172"/>
                  </a:cubicBezTo>
                  <a:cubicBezTo>
                    <a:pt x="199" y="172"/>
                    <a:pt x="234" y="167"/>
                    <a:pt x="252" y="140"/>
                  </a:cubicBezTo>
                  <a:cubicBezTo>
                    <a:pt x="257" y="133"/>
                    <a:pt x="264" y="127"/>
                    <a:pt x="271" y="122"/>
                  </a:cubicBezTo>
                  <a:cubicBezTo>
                    <a:pt x="276" y="119"/>
                    <a:pt x="276" y="112"/>
                    <a:pt x="271" y="110"/>
                  </a:cubicBezTo>
                  <a:cubicBezTo>
                    <a:pt x="250" y="101"/>
                    <a:pt x="205" y="92"/>
                    <a:pt x="176" y="151"/>
                  </a:cubicBezTo>
                  <a:cubicBezTo>
                    <a:pt x="86" y="214"/>
                    <a:pt x="86" y="214"/>
                    <a:pt x="86" y="214"/>
                  </a:cubicBezTo>
                  <a:cubicBezTo>
                    <a:pt x="83" y="216"/>
                    <a:pt x="78" y="214"/>
                    <a:pt x="79" y="210"/>
                  </a:cubicBezTo>
                  <a:cubicBezTo>
                    <a:pt x="82" y="166"/>
                    <a:pt x="88" y="0"/>
                    <a:pt x="45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01"/>
            <p:cNvSpPr>
              <a:spLocks/>
            </p:cNvSpPr>
            <p:nvPr/>
          </p:nvSpPr>
          <p:spPr bwMode="auto">
            <a:xfrm>
              <a:off x="7029" y="4335"/>
              <a:ext cx="452" cy="793"/>
            </a:xfrm>
            <a:custGeom>
              <a:avLst/>
              <a:gdLst>
                <a:gd name="T0" fmla="*/ 90 w 191"/>
                <a:gd name="T1" fmla="*/ 268 h 335"/>
                <a:gd name="T2" fmla="*/ 9 w 191"/>
                <a:gd name="T3" fmla="*/ 41 h 335"/>
                <a:gd name="T4" fmla="*/ 17 w 191"/>
                <a:gd name="T5" fmla="*/ 0 h 335"/>
                <a:gd name="T6" fmla="*/ 0 w 191"/>
                <a:gd name="T7" fmla="*/ 55 h 335"/>
                <a:gd name="T8" fmla="*/ 82 w 191"/>
                <a:gd name="T9" fmla="*/ 286 h 335"/>
                <a:gd name="T10" fmla="*/ 191 w 191"/>
                <a:gd name="T11" fmla="*/ 172 h 335"/>
                <a:gd name="T12" fmla="*/ 90 w 191"/>
                <a:gd name="T13" fmla="*/ 2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335">
                  <a:moveTo>
                    <a:pt x="90" y="268"/>
                  </a:moveTo>
                  <a:cubicBezTo>
                    <a:pt x="17" y="316"/>
                    <a:pt x="9" y="100"/>
                    <a:pt x="9" y="41"/>
                  </a:cubicBezTo>
                  <a:cubicBezTo>
                    <a:pt x="9" y="23"/>
                    <a:pt x="12" y="10"/>
                    <a:pt x="17" y="0"/>
                  </a:cubicBezTo>
                  <a:cubicBezTo>
                    <a:pt x="7" y="10"/>
                    <a:pt x="0" y="26"/>
                    <a:pt x="0" y="55"/>
                  </a:cubicBezTo>
                  <a:cubicBezTo>
                    <a:pt x="0" y="113"/>
                    <a:pt x="10" y="335"/>
                    <a:pt x="82" y="286"/>
                  </a:cubicBezTo>
                  <a:cubicBezTo>
                    <a:pt x="137" y="250"/>
                    <a:pt x="176" y="196"/>
                    <a:pt x="191" y="172"/>
                  </a:cubicBezTo>
                  <a:cubicBezTo>
                    <a:pt x="172" y="199"/>
                    <a:pt x="136" y="237"/>
                    <a:pt x="90" y="26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Oval 102"/>
            <p:cNvSpPr>
              <a:spLocks noChangeArrowheads="1"/>
            </p:cNvSpPr>
            <p:nvPr/>
          </p:nvSpPr>
          <p:spPr bwMode="auto">
            <a:xfrm>
              <a:off x="6953" y="3902"/>
              <a:ext cx="107" cy="10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21" name="Picture 10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" y="5130"/>
              <a:ext cx="131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10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" y="5821"/>
              <a:ext cx="40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" name="Freeform 105"/>
            <p:cNvSpPr>
              <a:spLocks/>
            </p:cNvSpPr>
            <p:nvPr/>
          </p:nvSpPr>
          <p:spPr bwMode="auto">
            <a:xfrm>
              <a:off x="9238" y="4435"/>
              <a:ext cx="116" cy="392"/>
            </a:xfrm>
            <a:custGeom>
              <a:avLst/>
              <a:gdLst>
                <a:gd name="T0" fmla="*/ 37 w 49"/>
                <a:gd name="T1" fmla="*/ 0 h 166"/>
                <a:gd name="T2" fmla="*/ 13 w 49"/>
                <a:gd name="T3" fmla="*/ 14 h 166"/>
                <a:gd name="T4" fmla="*/ 0 w 49"/>
                <a:gd name="T5" fmla="*/ 156 h 166"/>
                <a:gd name="T6" fmla="*/ 37 w 49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66">
                  <a:moveTo>
                    <a:pt x="37" y="0"/>
                  </a:moveTo>
                  <a:cubicBezTo>
                    <a:pt x="29" y="7"/>
                    <a:pt x="21" y="11"/>
                    <a:pt x="13" y="14"/>
                  </a:cubicBezTo>
                  <a:cubicBezTo>
                    <a:pt x="13" y="13"/>
                    <a:pt x="10" y="103"/>
                    <a:pt x="0" y="156"/>
                  </a:cubicBezTo>
                  <a:cubicBezTo>
                    <a:pt x="49" y="166"/>
                    <a:pt x="47" y="77"/>
                    <a:pt x="37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06"/>
            <p:cNvSpPr>
              <a:spLocks/>
            </p:cNvSpPr>
            <p:nvPr/>
          </p:nvSpPr>
          <p:spPr bwMode="auto">
            <a:xfrm>
              <a:off x="9238" y="4456"/>
              <a:ext cx="73" cy="350"/>
            </a:xfrm>
            <a:custGeom>
              <a:avLst/>
              <a:gdLst>
                <a:gd name="T0" fmla="*/ 25 w 31"/>
                <a:gd name="T1" fmla="*/ 2 h 148"/>
                <a:gd name="T2" fmla="*/ 24 w 31"/>
                <a:gd name="T3" fmla="*/ 0 h 148"/>
                <a:gd name="T4" fmla="*/ 13 w 31"/>
                <a:gd name="T5" fmla="*/ 5 h 148"/>
                <a:gd name="T6" fmla="*/ 0 w 31"/>
                <a:gd name="T7" fmla="*/ 147 h 148"/>
                <a:gd name="T8" fmla="*/ 16 w 31"/>
                <a:gd name="T9" fmla="*/ 146 h 148"/>
                <a:gd name="T10" fmla="*/ 25 w 31"/>
                <a:gd name="T11" fmla="*/ 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48">
                  <a:moveTo>
                    <a:pt x="25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1" y="2"/>
                    <a:pt x="17" y="4"/>
                    <a:pt x="13" y="5"/>
                  </a:cubicBezTo>
                  <a:cubicBezTo>
                    <a:pt x="13" y="4"/>
                    <a:pt x="10" y="94"/>
                    <a:pt x="0" y="147"/>
                  </a:cubicBezTo>
                  <a:cubicBezTo>
                    <a:pt x="6" y="148"/>
                    <a:pt x="11" y="148"/>
                    <a:pt x="16" y="146"/>
                  </a:cubicBezTo>
                  <a:cubicBezTo>
                    <a:pt x="31" y="103"/>
                    <a:pt x="25" y="2"/>
                    <a:pt x="25" y="2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07"/>
            <p:cNvSpPr>
              <a:spLocks/>
            </p:cNvSpPr>
            <p:nvPr/>
          </p:nvSpPr>
          <p:spPr bwMode="auto">
            <a:xfrm>
              <a:off x="8677" y="4080"/>
              <a:ext cx="662" cy="1119"/>
            </a:xfrm>
            <a:custGeom>
              <a:avLst/>
              <a:gdLst>
                <a:gd name="T0" fmla="*/ 280 w 280"/>
                <a:gd name="T1" fmla="*/ 147 h 473"/>
                <a:gd name="T2" fmla="*/ 264 w 280"/>
                <a:gd name="T3" fmla="*/ 56 h 473"/>
                <a:gd name="T4" fmla="*/ 189 w 280"/>
                <a:gd name="T5" fmla="*/ 4 h 473"/>
                <a:gd name="T6" fmla="*/ 188 w 280"/>
                <a:gd name="T7" fmla="*/ 4 h 473"/>
                <a:gd name="T8" fmla="*/ 188 w 280"/>
                <a:gd name="T9" fmla="*/ 4 h 473"/>
                <a:gd name="T10" fmla="*/ 52 w 280"/>
                <a:gd name="T11" fmla="*/ 77 h 473"/>
                <a:gd name="T12" fmla="*/ 27 w 280"/>
                <a:gd name="T13" fmla="*/ 104 h 473"/>
                <a:gd name="T14" fmla="*/ 1 w 280"/>
                <a:gd name="T15" fmla="*/ 255 h 473"/>
                <a:gd name="T16" fmla="*/ 20 w 280"/>
                <a:gd name="T17" fmla="*/ 262 h 473"/>
                <a:gd name="T18" fmla="*/ 20 w 280"/>
                <a:gd name="T19" fmla="*/ 401 h 473"/>
                <a:gd name="T20" fmla="*/ 225 w 280"/>
                <a:gd name="T21" fmla="*/ 395 h 473"/>
                <a:gd name="T22" fmla="*/ 232 w 280"/>
                <a:gd name="T23" fmla="*/ 384 h 473"/>
                <a:gd name="T24" fmla="*/ 250 w 280"/>
                <a:gd name="T25" fmla="*/ 164 h 473"/>
                <a:gd name="T26" fmla="*/ 250 w 280"/>
                <a:gd name="T27" fmla="*/ 164 h 473"/>
                <a:gd name="T28" fmla="*/ 280 w 280"/>
                <a:gd name="T29" fmla="*/ 14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0" h="473">
                  <a:moveTo>
                    <a:pt x="280" y="147"/>
                  </a:moveTo>
                  <a:cubicBezTo>
                    <a:pt x="275" y="109"/>
                    <a:pt x="268" y="75"/>
                    <a:pt x="264" y="56"/>
                  </a:cubicBezTo>
                  <a:cubicBezTo>
                    <a:pt x="251" y="0"/>
                    <a:pt x="203" y="0"/>
                    <a:pt x="189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39" y="86"/>
                    <a:pt x="32" y="95"/>
                    <a:pt x="27" y="104"/>
                  </a:cubicBezTo>
                  <a:cubicBezTo>
                    <a:pt x="6" y="127"/>
                    <a:pt x="0" y="201"/>
                    <a:pt x="1" y="255"/>
                  </a:cubicBezTo>
                  <a:cubicBezTo>
                    <a:pt x="6" y="258"/>
                    <a:pt x="13" y="261"/>
                    <a:pt x="20" y="262"/>
                  </a:cubicBezTo>
                  <a:cubicBezTo>
                    <a:pt x="20" y="401"/>
                    <a:pt x="20" y="401"/>
                    <a:pt x="20" y="401"/>
                  </a:cubicBezTo>
                  <a:cubicBezTo>
                    <a:pt x="117" y="473"/>
                    <a:pt x="203" y="413"/>
                    <a:pt x="225" y="395"/>
                  </a:cubicBezTo>
                  <a:cubicBezTo>
                    <a:pt x="228" y="392"/>
                    <a:pt x="231" y="388"/>
                    <a:pt x="232" y="384"/>
                  </a:cubicBezTo>
                  <a:cubicBezTo>
                    <a:pt x="256" y="304"/>
                    <a:pt x="251" y="227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9" y="164"/>
                    <a:pt x="268" y="160"/>
                    <a:pt x="280" y="147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08"/>
            <p:cNvSpPr>
              <a:spLocks/>
            </p:cNvSpPr>
            <p:nvPr/>
          </p:nvSpPr>
          <p:spPr bwMode="auto">
            <a:xfrm>
              <a:off x="9122" y="4080"/>
              <a:ext cx="217" cy="388"/>
            </a:xfrm>
            <a:custGeom>
              <a:avLst/>
              <a:gdLst>
                <a:gd name="T0" fmla="*/ 33 w 92"/>
                <a:gd name="T1" fmla="*/ 29 h 164"/>
                <a:gd name="T2" fmla="*/ 62 w 92"/>
                <a:gd name="T3" fmla="*/ 164 h 164"/>
                <a:gd name="T4" fmla="*/ 92 w 92"/>
                <a:gd name="T5" fmla="*/ 147 h 164"/>
                <a:gd name="T6" fmla="*/ 76 w 92"/>
                <a:gd name="T7" fmla="*/ 56 h 164"/>
                <a:gd name="T8" fmla="*/ 1 w 92"/>
                <a:gd name="T9" fmla="*/ 4 h 164"/>
                <a:gd name="T10" fmla="*/ 0 w 92"/>
                <a:gd name="T11" fmla="*/ 4 h 164"/>
                <a:gd name="T12" fmla="*/ 33 w 92"/>
                <a:gd name="T13" fmla="*/ 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64">
                  <a:moveTo>
                    <a:pt x="33" y="29"/>
                  </a:moveTo>
                  <a:cubicBezTo>
                    <a:pt x="48" y="47"/>
                    <a:pt x="61" y="97"/>
                    <a:pt x="62" y="164"/>
                  </a:cubicBezTo>
                  <a:cubicBezTo>
                    <a:pt x="71" y="164"/>
                    <a:pt x="80" y="160"/>
                    <a:pt x="92" y="147"/>
                  </a:cubicBezTo>
                  <a:cubicBezTo>
                    <a:pt x="87" y="109"/>
                    <a:pt x="80" y="75"/>
                    <a:pt x="76" y="56"/>
                  </a:cubicBezTo>
                  <a:cubicBezTo>
                    <a:pt x="63" y="0"/>
                    <a:pt x="15" y="0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3"/>
                    <a:pt x="12" y="4"/>
                    <a:pt x="33" y="29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09"/>
            <p:cNvSpPr>
              <a:spLocks/>
            </p:cNvSpPr>
            <p:nvPr/>
          </p:nvSpPr>
          <p:spPr bwMode="auto">
            <a:xfrm>
              <a:off x="8624" y="5899"/>
              <a:ext cx="419" cy="242"/>
            </a:xfrm>
            <a:custGeom>
              <a:avLst/>
              <a:gdLst>
                <a:gd name="T0" fmla="*/ 145 w 177"/>
                <a:gd name="T1" fmla="*/ 84 h 102"/>
                <a:gd name="T2" fmla="*/ 32 w 177"/>
                <a:gd name="T3" fmla="*/ 84 h 102"/>
                <a:gd name="T4" fmla="*/ 32 w 177"/>
                <a:gd name="T5" fmla="*/ 18 h 102"/>
                <a:gd name="T6" fmla="*/ 145 w 177"/>
                <a:gd name="T7" fmla="*/ 18 h 102"/>
                <a:gd name="T8" fmla="*/ 145 w 177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2">
                  <a:moveTo>
                    <a:pt x="145" y="84"/>
                  </a:moveTo>
                  <a:cubicBezTo>
                    <a:pt x="114" y="102"/>
                    <a:pt x="63" y="102"/>
                    <a:pt x="32" y="84"/>
                  </a:cubicBezTo>
                  <a:cubicBezTo>
                    <a:pt x="0" y="66"/>
                    <a:pt x="0" y="36"/>
                    <a:pt x="32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7" y="36"/>
                    <a:pt x="177" y="66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10"/>
            <p:cNvSpPr>
              <a:spLocks/>
            </p:cNvSpPr>
            <p:nvPr/>
          </p:nvSpPr>
          <p:spPr bwMode="auto">
            <a:xfrm>
              <a:off x="8641" y="5989"/>
              <a:ext cx="192" cy="47"/>
            </a:xfrm>
            <a:custGeom>
              <a:avLst/>
              <a:gdLst>
                <a:gd name="T0" fmla="*/ 81 w 81"/>
                <a:gd name="T1" fmla="*/ 0 h 20"/>
                <a:gd name="T2" fmla="*/ 5 w 81"/>
                <a:gd name="T3" fmla="*/ 0 h 20"/>
                <a:gd name="T4" fmla="*/ 2 w 81"/>
                <a:gd name="T5" fmla="*/ 20 h 20"/>
                <a:gd name="T6" fmla="*/ 81 w 81"/>
                <a:gd name="T7" fmla="*/ 20 h 20"/>
                <a:gd name="T8" fmla="*/ 81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8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6"/>
                    <a:pt x="0" y="13"/>
                    <a:pt x="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11"/>
            <p:cNvSpPr>
              <a:spLocks/>
            </p:cNvSpPr>
            <p:nvPr/>
          </p:nvSpPr>
          <p:spPr bwMode="auto">
            <a:xfrm>
              <a:off x="8793" y="5596"/>
              <a:ext cx="82" cy="443"/>
            </a:xfrm>
            <a:custGeom>
              <a:avLst/>
              <a:gdLst>
                <a:gd name="T0" fmla="*/ 0 w 35"/>
                <a:gd name="T1" fmla="*/ 0 h 187"/>
                <a:gd name="T2" fmla="*/ 0 w 35"/>
                <a:gd name="T3" fmla="*/ 176 h 187"/>
                <a:gd name="T4" fmla="*/ 5 w 35"/>
                <a:gd name="T5" fmla="*/ 183 h 187"/>
                <a:gd name="T6" fmla="*/ 30 w 35"/>
                <a:gd name="T7" fmla="*/ 183 h 187"/>
                <a:gd name="T8" fmla="*/ 35 w 35"/>
                <a:gd name="T9" fmla="*/ 176 h 187"/>
                <a:gd name="T10" fmla="*/ 35 w 35"/>
                <a:gd name="T11" fmla="*/ 0 h 187"/>
                <a:gd name="T12" fmla="*/ 0 w 35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9"/>
                    <a:pt x="2" y="181"/>
                    <a:pt x="5" y="183"/>
                  </a:cubicBezTo>
                  <a:cubicBezTo>
                    <a:pt x="12" y="187"/>
                    <a:pt x="23" y="187"/>
                    <a:pt x="30" y="183"/>
                  </a:cubicBezTo>
                  <a:cubicBezTo>
                    <a:pt x="33" y="181"/>
                    <a:pt x="35" y="179"/>
                    <a:pt x="35" y="17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12"/>
            <p:cNvSpPr>
              <a:spLocks/>
            </p:cNvSpPr>
            <p:nvPr/>
          </p:nvSpPr>
          <p:spPr bwMode="auto">
            <a:xfrm>
              <a:off x="8643" y="6020"/>
              <a:ext cx="382" cy="151"/>
            </a:xfrm>
            <a:custGeom>
              <a:avLst/>
              <a:gdLst>
                <a:gd name="T0" fmla="*/ 137 w 161"/>
                <a:gd name="T1" fmla="*/ 33 h 64"/>
                <a:gd name="T2" fmla="*/ 24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4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4" y="33"/>
                  </a:cubicBezTo>
                  <a:cubicBezTo>
                    <a:pt x="8" y="24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4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4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13"/>
            <p:cNvSpPr>
              <a:spLocks/>
            </p:cNvSpPr>
            <p:nvPr/>
          </p:nvSpPr>
          <p:spPr bwMode="auto">
            <a:xfrm>
              <a:off x="8445" y="5010"/>
              <a:ext cx="778" cy="449"/>
            </a:xfrm>
            <a:custGeom>
              <a:avLst/>
              <a:gdLst>
                <a:gd name="T0" fmla="*/ 270 w 329"/>
                <a:gd name="T1" fmla="*/ 156 h 190"/>
                <a:gd name="T2" fmla="*/ 59 w 329"/>
                <a:gd name="T3" fmla="*/ 156 h 190"/>
                <a:gd name="T4" fmla="*/ 59 w 329"/>
                <a:gd name="T5" fmla="*/ 34 h 190"/>
                <a:gd name="T6" fmla="*/ 270 w 329"/>
                <a:gd name="T7" fmla="*/ 34 h 190"/>
                <a:gd name="T8" fmla="*/ 270 w 329"/>
                <a:gd name="T9" fmla="*/ 1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190">
                  <a:moveTo>
                    <a:pt x="270" y="156"/>
                  </a:moveTo>
                  <a:cubicBezTo>
                    <a:pt x="212" y="190"/>
                    <a:pt x="117" y="190"/>
                    <a:pt x="59" y="156"/>
                  </a:cubicBezTo>
                  <a:cubicBezTo>
                    <a:pt x="0" y="122"/>
                    <a:pt x="0" y="68"/>
                    <a:pt x="59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9" y="68"/>
                    <a:pt x="329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14"/>
            <p:cNvSpPr>
              <a:spLocks/>
            </p:cNvSpPr>
            <p:nvPr/>
          </p:nvSpPr>
          <p:spPr bwMode="auto">
            <a:xfrm>
              <a:off x="8487" y="5159"/>
              <a:ext cx="684" cy="239"/>
            </a:xfrm>
            <a:custGeom>
              <a:avLst/>
              <a:gdLst>
                <a:gd name="T0" fmla="*/ 285 w 289"/>
                <a:gd name="T1" fmla="*/ 0 h 101"/>
                <a:gd name="T2" fmla="*/ 247 w 289"/>
                <a:gd name="T3" fmla="*/ 52 h 101"/>
                <a:gd name="T4" fmla="*/ 141 w 289"/>
                <a:gd name="T5" fmla="*/ 87 h 101"/>
                <a:gd name="T6" fmla="*/ 0 w 289"/>
                <a:gd name="T7" fmla="*/ 34 h 101"/>
                <a:gd name="T8" fmla="*/ 43 w 289"/>
                <a:gd name="T9" fmla="*/ 78 h 101"/>
                <a:gd name="T10" fmla="*/ 136 w 289"/>
                <a:gd name="T11" fmla="*/ 101 h 101"/>
                <a:gd name="T12" fmla="*/ 256 w 289"/>
                <a:gd name="T13" fmla="*/ 63 h 101"/>
                <a:gd name="T14" fmla="*/ 289 w 289"/>
                <a:gd name="T15" fmla="*/ 7 h 101"/>
                <a:gd name="T16" fmla="*/ 285 w 289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1">
                  <a:moveTo>
                    <a:pt x="285" y="0"/>
                  </a:moveTo>
                  <a:cubicBezTo>
                    <a:pt x="278" y="20"/>
                    <a:pt x="266" y="39"/>
                    <a:pt x="247" y="52"/>
                  </a:cubicBezTo>
                  <a:cubicBezTo>
                    <a:pt x="212" y="75"/>
                    <a:pt x="177" y="87"/>
                    <a:pt x="141" y="87"/>
                  </a:cubicBezTo>
                  <a:cubicBezTo>
                    <a:pt x="98" y="87"/>
                    <a:pt x="53" y="71"/>
                    <a:pt x="0" y="34"/>
                  </a:cubicBezTo>
                  <a:cubicBezTo>
                    <a:pt x="6" y="57"/>
                    <a:pt x="26" y="68"/>
                    <a:pt x="43" y="78"/>
                  </a:cubicBezTo>
                  <a:cubicBezTo>
                    <a:pt x="68" y="93"/>
                    <a:pt x="102" y="101"/>
                    <a:pt x="136" y="101"/>
                  </a:cubicBezTo>
                  <a:cubicBezTo>
                    <a:pt x="178" y="101"/>
                    <a:pt x="222" y="89"/>
                    <a:pt x="256" y="63"/>
                  </a:cubicBezTo>
                  <a:cubicBezTo>
                    <a:pt x="275" y="49"/>
                    <a:pt x="286" y="27"/>
                    <a:pt x="289" y="7"/>
                  </a:cubicBezTo>
                  <a:cubicBezTo>
                    <a:pt x="288" y="4"/>
                    <a:pt x="287" y="2"/>
                    <a:pt x="285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15"/>
            <p:cNvSpPr>
              <a:spLocks/>
            </p:cNvSpPr>
            <p:nvPr/>
          </p:nvSpPr>
          <p:spPr bwMode="auto">
            <a:xfrm>
              <a:off x="8480" y="5234"/>
              <a:ext cx="708" cy="407"/>
            </a:xfrm>
            <a:custGeom>
              <a:avLst/>
              <a:gdLst>
                <a:gd name="T0" fmla="*/ 255 w 299"/>
                <a:gd name="T1" fmla="*/ 61 h 172"/>
                <a:gd name="T2" fmla="*/ 44 w 299"/>
                <a:gd name="T3" fmla="*/ 61 h 172"/>
                <a:gd name="T4" fmla="*/ 0 w 299"/>
                <a:gd name="T5" fmla="*/ 0 h 172"/>
                <a:gd name="T6" fmla="*/ 0 w 299"/>
                <a:gd name="T7" fmla="*/ 77 h 172"/>
                <a:gd name="T8" fmla="*/ 44 w 299"/>
                <a:gd name="T9" fmla="*/ 138 h 172"/>
                <a:gd name="T10" fmla="*/ 255 w 299"/>
                <a:gd name="T11" fmla="*/ 138 h 172"/>
                <a:gd name="T12" fmla="*/ 299 w 299"/>
                <a:gd name="T13" fmla="*/ 77 h 172"/>
                <a:gd name="T14" fmla="*/ 299 w 299"/>
                <a:gd name="T15" fmla="*/ 0 h 172"/>
                <a:gd name="T16" fmla="*/ 255 w 299"/>
                <a:gd name="T17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2">
                  <a:moveTo>
                    <a:pt x="255" y="61"/>
                  </a:moveTo>
                  <a:cubicBezTo>
                    <a:pt x="197" y="95"/>
                    <a:pt x="102" y="95"/>
                    <a:pt x="44" y="61"/>
                  </a:cubicBezTo>
                  <a:cubicBezTo>
                    <a:pt x="15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5" y="121"/>
                    <a:pt x="44" y="138"/>
                  </a:cubicBezTo>
                  <a:cubicBezTo>
                    <a:pt x="102" y="172"/>
                    <a:pt x="197" y="172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16"/>
            <p:cNvSpPr>
              <a:spLocks/>
            </p:cNvSpPr>
            <p:nvPr/>
          </p:nvSpPr>
          <p:spPr bwMode="auto">
            <a:xfrm>
              <a:off x="9155" y="5286"/>
              <a:ext cx="21" cy="34"/>
            </a:xfrm>
            <a:custGeom>
              <a:avLst/>
              <a:gdLst>
                <a:gd name="T0" fmla="*/ 9 w 9"/>
                <a:gd name="T1" fmla="*/ 0 h 14"/>
                <a:gd name="T2" fmla="*/ 9 w 9"/>
                <a:gd name="T3" fmla="*/ 0 h 14"/>
                <a:gd name="T4" fmla="*/ 0 w 9"/>
                <a:gd name="T5" fmla="*/ 14 h 14"/>
                <a:gd name="T6" fmla="*/ 9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5"/>
                    <a:pt x="4" y="9"/>
                    <a:pt x="0" y="14"/>
                  </a:cubicBezTo>
                  <a:cubicBezTo>
                    <a:pt x="4" y="9"/>
                    <a:pt x="7" y="5"/>
                    <a:pt x="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17"/>
            <p:cNvSpPr>
              <a:spLocks/>
            </p:cNvSpPr>
            <p:nvPr/>
          </p:nvSpPr>
          <p:spPr bwMode="auto">
            <a:xfrm>
              <a:off x="8497" y="5296"/>
              <a:ext cx="16" cy="24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10 h 10"/>
                <a:gd name="T4" fmla="*/ 0 w 7"/>
                <a:gd name="T5" fmla="*/ 0 h 10"/>
                <a:gd name="T6" fmla="*/ 0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cubicBezTo>
                    <a:pt x="2" y="3"/>
                    <a:pt x="4" y="7"/>
                    <a:pt x="7" y="10"/>
                  </a:cubicBezTo>
                  <a:cubicBezTo>
                    <a:pt x="4" y="7"/>
                    <a:pt x="2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18"/>
            <p:cNvSpPr>
              <a:spLocks/>
            </p:cNvSpPr>
            <p:nvPr/>
          </p:nvSpPr>
          <p:spPr bwMode="auto">
            <a:xfrm>
              <a:off x="8497" y="5286"/>
              <a:ext cx="679" cy="152"/>
            </a:xfrm>
            <a:custGeom>
              <a:avLst/>
              <a:gdLst>
                <a:gd name="T0" fmla="*/ 287 w 287"/>
                <a:gd name="T1" fmla="*/ 0 h 64"/>
                <a:gd name="T2" fmla="*/ 285 w 287"/>
                <a:gd name="T3" fmla="*/ 3 h 64"/>
                <a:gd name="T4" fmla="*/ 280 w 287"/>
                <a:gd name="T5" fmla="*/ 12 h 64"/>
                <a:gd name="T6" fmla="*/ 252 w 287"/>
                <a:gd name="T7" fmla="*/ 35 h 64"/>
                <a:gd name="T8" fmla="*/ 241 w 287"/>
                <a:gd name="T9" fmla="*/ 41 h 64"/>
                <a:gd name="T10" fmla="*/ 236 w 287"/>
                <a:gd name="T11" fmla="*/ 43 h 64"/>
                <a:gd name="T12" fmla="*/ 230 w 287"/>
                <a:gd name="T13" fmla="*/ 46 h 64"/>
                <a:gd name="T14" fmla="*/ 224 w 287"/>
                <a:gd name="T15" fmla="*/ 48 h 64"/>
                <a:gd name="T16" fmla="*/ 217 w 287"/>
                <a:gd name="T17" fmla="*/ 50 h 64"/>
                <a:gd name="T18" fmla="*/ 204 w 287"/>
                <a:gd name="T19" fmla="*/ 54 h 64"/>
                <a:gd name="T20" fmla="*/ 190 w 287"/>
                <a:gd name="T21" fmla="*/ 57 h 64"/>
                <a:gd name="T22" fmla="*/ 175 w 287"/>
                <a:gd name="T23" fmla="*/ 59 h 64"/>
                <a:gd name="T24" fmla="*/ 145 w 287"/>
                <a:gd name="T25" fmla="*/ 61 h 64"/>
                <a:gd name="T26" fmla="*/ 142 w 287"/>
                <a:gd name="T27" fmla="*/ 61 h 64"/>
                <a:gd name="T28" fmla="*/ 130 w 287"/>
                <a:gd name="T29" fmla="*/ 61 h 64"/>
                <a:gd name="T30" fmla="*/ 115 w 287"/>
                <a:gd name="T31" fmla="*/ 60 h 64"/>
                <a:gd name="T32" fmla="*/ 100 w 287"/>
                <a:gd name="T33" fmla="*/ 58 h 64"/>
                <a:gd name="T34" fmla="*/ 86 w 287"/>
                <a:gd name="T35" fmla="*/ 55 h 64"/>
                <a:gd name="T36" fmla="*/ 72 w 287"/>
                <a:gd name="T37" fmla="*/ 52 h 64"/>
                <a:gd name="T38" fmla="*/ 60 w 287"/>
                <a:gd name="T39" fmla="*/ 48 h 64"/>
                <a:gd name="T40" fmla="*/ 48 w 287"/>
                <a:gd name="T41" fmla="*/ 43 h 64"/>
                <a:gd name="T42" fmla="*/ 37 w 287"/>
                <a:gd name="T43" fmla="*/ 37 h 64"/>
                <a:gd name="T44" fmla="*/ 8 w 287"/>
                <a:gd name="T45" fmla="*/ 15 h 64"/>
                <a:gd name="T46" fmla="*/ 2 w 287"/>
                <a:gd name="T47" fmla="*/ 7 h 64"/>
                <a:gd name="T48" fmla="*/ 0 w 287"/>
                <a:gd name="T49" fmla="*/ 4 h 64"/>
                <a:gd name="T50" fmla="*/ 7 w 287"/>
                <a:gd name="T51" fmla="*/ 14 h 64"/>
                <a:gd name="T52" fmla="*/ 37 w 287"/>
                <a:gd name="T53" fmla="*/ 39 h 64"/>
                <a:gd name="T54" fmla="*/ 143 w 287"/>
                <a:gd name="T55" fmla="*/ 64 h 64"/>
                <a:gd name="T56" fmla="*/ 248 w 287"/>
                <a:gd name="T57" fmla="*/ 39 h 64"/>
                <a:gd name="T58" fmla="*/ 278 w 287"/>
                <a:gd name="T59" fmla="*/ 14 h 64"/>
                <a:gd name="T60" fmla="*/ 278 w 287"/>
                <a:gd name="T61" fmla="*/ 14 h 64"/>
                <a:gd name="T62" fmla="*/ 278 w 287"/>
                <a:gd name="T63" fmla="*/ 14 h 64"/>
                <a:gd name="T64" fmla="*/ 287 w 287"/>
                <a:gd name="T6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4">
                  <a:moveTo>
                    <a:pt x="287" y="0"/>
                  </a:moveTo>
                  <a:cubicBezTo>
                    <a:pt x="287" y="0"/>
                    <a:pt x="287" y="1"/>
                    <a:pt x="285" y="3"/>
                  </a:cubicBezTo>
                  <a:cubicBezTo>
                    <a:pt x="284" y="5"/>
                    <a:pt x="282" y="8"/>
                    <a:pt x="280" y="12"/>
                  </a:cubicBezTo>
                  <a:cubicBezTo>
                    <a:pt x="274" y="19"/>
                    <a:pt x="265" y="27"/>
                    <a:pt x="252" y="35"/>
                  </a:cubicBezTo>
                  <a:cubicBezTo>
                    <a:pt x="248" y="37"/>
                    <a:pt x="245" y="39"/>
                    <a:pt x="241" y="41"/>
                  </a:cubicBezTo>
                  <a:cubicBezTo>
                    <a:pt x="239" y="42"/>
                    <a:pt x="237" y="42"/>
                    <a:pt x="236" y="43"/>
                  </a:cubicBezTo>
                  <a:cubicBezTo>
                    <a:pt x="234" y="44"/>
                    <a:pt x="232" y="45"/>
                    <a:pt x="230" y="46"/>
                  </a:cubicBezTo>
                  <a:cubicBezTo>
                    <a:pt x="228" y="47"/>
                    <a:pt x="226" y="47"/>
                    <a:pt x="224" y="48"/>
                  </a:cubicBezTo>
                  <a:cubicBezTo>
                    <a:pt x="221" y="49"/>
                    <a:pt x="219" y="50"/>
                    <a:pt x="217" y="50"/>
                  </a:cubicBezTo>
                  <a:cubicBezTo>
                    <a:pt x="213" y="52"/>
                    <a:pt x="208" y="53"/>
                    <a:pt x="204" y="54"/>
                  </a:cubicBezTo>
                  <a:cubicBezTo>
                    <a:pt x="199" y="55"/>
                    <a:pt x="194" y="56"/>
                    <a:pt x="190" y="57"/>
                  </a:cubicBezTo>
                  <a:cubicBezTo>
                    <a:pt x="185" y="58"/>
                    <a:pt x="180" y="59"/>
                    <a:pt x="175" y="59"/>
                  </a:cubicBezTo>
                  <a:cubicBezTo>
                    <a:pt x="165" y="61"/>
                    <a:pt x="155" y="61"/>
                    <a:pt x="145" y="61"/>
                  </a:cubicBezTo>
                  <a:cubicBezTo>
                    <a:pt x="144" y="61"/>
                    <a:pt x="143" y="61"/>
                    <a:pt x="142" y="61"/>
                  </a:cubicBezTo>
                  <a:cubicBezTo>
                    <a:pt x="138" y="61"/>
                    <a:pt x="134" y="61"/>
                    <a:pt x="130" y="61"/>
                  </a:cubicBezTo>
                  <a:cubicBezTo>
                    <a:pt x="125" y="61"/>
                    <a:pt x="120" y="60"/>
                    <a:pt x="115" y="60"/>
                  </a:cubicBezTo>
                  <a:cubicBezTo>
                    <a:pt x="110" y="59"/>
                    <a:pt x="105" y="59"/>
                    <a:pt x="100" y="58"/>
                  </a:cubicBezTo>
                  <a:cubicBezTo>
                    <a:pt x="95" y="57"/>
                    <a:pt x="90" y="56"/>
                    <a:pt x="86" y="55"/>
                  </a:cubicBezTo>
                  <a:cubicBezTo>
                    <a:pt x="81" y="54"/>
                    <a:pt x="77" y="53"/>
                    <a:pt x="72" y="52"/>
                  </a:cubicBezTo>
                  <a:cubicBezTo>
                    <a:pt x="68" y="50"/>
                    <a:pt x="64" y="49"/>
                    <a:pt x="60" y="48"/>
                  </a:cubicBezTo>
                  <a:cubicBezTo>
                    <a:pt x="56" y="46"/>
                    <a:pt x="52" y="44"/>
                    <a:pt x="48" y="43"/>
                  </a:cubicBezTo>
                  <a:cubicBezTo>
                    <a:pt x="44" y="41"/>
                    <a:pt x="41" y="39"/>
                    <a:pt x="37" y="37"/>
                  </a:cubicBezTo>
                  <a:cubicBezTo>
                    <a:pt x="24" y="30"/>
                    <a:pt x="14" y="22"/>
                    <a:pt x="8" y="15"/>
                  </a:cubicBezTo>
                  <a:cubicBezTo>
                    <a:pt x="5" y="12"/>
                    <a:pt x="3" y="9"/>
                    <a:pt x="2" y="7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2" y="7"/>
                    <a:pt x="4" y="11"/>
                    <a:pt x="7" y="14"/>
                  </a:cubicBezTo>
                  <a:cubicBezTo>
                    <a:pt x="14" y="23"/>
                    <a:pt x="24" y="32"/>
                    <a:pt x="37" y="39"/>
                  </a:cubicBezTo>
                  <a:cubicBezTo>
                    <a:pt x="66" y="56"/>
                    <a:pt x="104" y="64"/>
                    <a:pt x="143" y="64"/>
                  </a:cubicBezTo>
                  <a:cubicBezTo>
                    <a:pt x="181" y="64"/>
                    <a:pt x="219" y="56"/>
                    <a:pt x="248" y="39"/>
                  </a:cubicBezTo>
                  <a:cubicBezTo>
                    <a:pt x="261" y="32"/>
                    <a:pt x="271" y="23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82" y="9"/>
                    <a:pt x="285" y="5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19"/>
            <p:cNvSpPr>
              <a:spLocks/>
            </p:cNvSpPr>
            <p:nvPr/>
          </p:nvSpPr>
          <p:spPr bwMode="auto">
            <a:xfrm>
              <a:off x="8497" y="5286"/>
              <a:ext cx="679" cy="159"/>
            </a:xfrm>
            <a:custGeom>
              <a:avLst/>
              <a:gdLst>
                <a:gd name="T0" fmla="*/ 287 w 287"/>
                <a:gd name="T1" fmla="*/ 0 h 67"/>
                <a:gd name="T2" fmla="*/ 287 w 287"/>
                <a:gd name="T3" fmla="*/ 0 h 67"/>
                <a:gd name="T4" fmla="*/ 278 w 287"/>
                <a:gd name="T5" fmla="*/ 14 h 67"/>
                <a:gd name="T6" fmla="*/ 278 w 287"/>
                <a:gd name="T7" fmla="*/ 14 h 67"/>
                <a:gd name="T8" fmla="*/ 278 w 287"/>
                <a:gd name="T9" fmla="*/ 14 h 67"/>
                <a:gd name="T10" fmla="*/ 248 w 287"/>
                <a:gd name="T11" fmla="*/ 39 h 67"/>
                <a:gd name="T12" fmla="*/ 143 w 287"/>
                <a:gd name="T13" fmla="*/ 64 h 67"/>
                <a:gd name="T14" fmla="*/ 37 w 287"/>
                <a:gd name="T15" fmla="*/ 39 h 67"/>
                <a:gd name="T16" fmla="*/ 7 w 287"/>
                <a:gd name="T17" fmla="*/ 14 h 67"/>
                <a:gd name="T18" fmla="*/ 0 w 287"/>
                <a:gd name="T19" fmla="*/ 4 h 67"/>
                <a:gd name="T20" fmla="*/ 0 w 287"/>
                <a:gd name="T21" fmla="*/ 4 h 67"/>
                <a:gd name="T22" fmla="*/ 2 w 287"/>
                <a:gd name="T23" fmla="*/ 7 h 67"/>
                <a:gd name="T24" fmla="*/ 7 w 287"/>
                <a:gd name="T25" fmla="*/ 16 h 67"/>
                <a:gd name="T26" fmla="*/ 19 w 287"/>
                <a:gd name="T27" fmla="*/ 28 h 67"/>
                <a:gd name="T28" fmla="*/ 36 w 287"/>
                <a:gd name="T29" fmla="*/ 40 h 67"/>
                <a:gd name="T30" fmla="*/ 46 w 287"/>
                <a:gd name="T31" fmla="*/ 46 h 67"/>
                <a:gd name="T32" fmla="*/ 58 w 287"/>
                <a:gd name="T33" fmla="*/ 51 h 67"/>
                <a:gd name="T34" fmla="*/ 71 w 287"/>
                <a:gd name="T35" fmla="*/ 56 h 67"/>
                <a:gd name="T36" fmla="*/ 85 w 287"/>
                <a:gd name="T37" fmla="*/ 60 h 67"/>
                <a:gd name="T38" fmla="*/ 99 w 287"/>
                <a:gd name="T39" fmla="*/ 63 h 67"/>
                <a:gd name="T40" fmla="*/ 114 w 287"/>
                <a:gd name="T41" fmla="*/ 65 h 67"/>
                <a:gd name="T42" fmla="*/ 129 w 287"/>
                <a:gd name="T43" fmla="*/ 67 h 67"/>
                <a:gd name="T44" fmla="*/ 143 w 287"/>
                <a:gd name="T45" fmla="*/ 67 h 67"/>
                <a:gd name="T46" fmla="*/ 145 w 287"/>
                <a:gd name="T47" fmla="*/ 67 h 67"/>
                <a:gd name="T48" fmla="*/ 176 w 287"/>
                <a:gd name="T49" fmla="*/ 65 h 67"/>
                <a:gd name="T50" fmla="*/ 191 w 287"/>
                <a:gd name="T51" fmla="*/ 62 h 67"/>
                <a:gd name="T52" fmla="*/ 205 w 287"/>
                <a:gd name="T53" fmla="*/ 59 h 67"/>
                <a:gd name="T54" fmla="*/ 219 w 287"/>
                <a:gd name="T55" fmla="*/ 55 h 67"/>
                <a:gd name="T56" fmla="*/ 225 w 287"/>
                <a:gd name="T57" fmla="*/ 52 h 67"/>
                <a:gd name="T58" fmla="*/ 231 w 287"/>
                <a:gd name="T59" fmla="*/ 50 h 67"/>
                <a:gd name="T60" fmla="*/ 237 w 287"/>
                <a:gd name="T61" fmla="*/ 47 h 67"/>
                <a:gd name="T62" fmla="*/ 243 w 287"/>
                <a:gd name="T63" fmla="*/ 44 h 67"/>
                <a:gd name="T64" fmla="*/ 253 w 287"/>
                <a:gd name="T65" fmla="*/ 38 h 67"/>
                <a:gd name="T66" fmla="*/ 280 w 287"/>
                <a:gd name="T67" fmla="*/ 12 h 67"/>
                <a:gd name="T68" fmla="*/ 286 w 287"/>
                <a:gd name="T69" fmla="*/ 3 h 67"/>
                <a:gd name="T70" fmla="*/ 287 w 287"/>
                <a:gd name="T7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85" y="5"/>
                    <a:pt x="282" y="9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1" y="23"/>
                    <a:pt x="261" y="32"/>
                    <a:pt x="248" y="39"/>
                  </a:cubicBezTo>
                  <a:cubicBezTo>
                    <a:pt x="219" y="56"/>
                    <a:pt x="181" y="64"/>
                    <a:pt x="143" y="64"/>
                  </a:cubicBezTo>
                  <a:cubicBezTo>
                    <a:pt x="104" y="64"/>
                    <a:pt x="66" y="56"/>
                    <a:pt x="37" y="39"/>
                  </a:cubicBezTo>
                  <a:cubicBezTo>
                    <a:pt x="24" y="32"/>
                    <a:pt x="14" y="23"/>
                    <a:pt x="7" y="14"/>
                  </a:cubicBezTo>
                  <a:cubicBezTo>
                    <a:pt x="4" y="11"/>
                    <a:pt x="2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2" y="7"/>
                  </a:cubicBezTo>
                  <a:cubicBezTo>
                    <a:pt x="3" y="9"/>
                    <a:pt x="5" y="12"/>
                    <a:pt x="7" y="16"/>
                  </a:cubicBezTo>
                  <a:cubicBezTo>
                    <a:pt x="10" y="19"/>
                    <a:pt x="14" y="23"/>
                    <a:pt x="19" y="28"/>
                  </a:cubicBezTo>
                  <a:cubicBezTo>
                    <a:pt x="23" y="32"/>
                    <a:pt x="29" y="36"/>
                    <a:pt x="36" y="40"/>
                  </a:cubicBezTo>
                  <a:cubicBezTo>
                    <a:pt x="39" y="42"/>
                    <a:pt x="43" y="44"/>
                    <a:pt x="46" y="46"/>
                  </a:cubicBezTo>
                  <a:cubicBezTo>
                    <a:pt x="50" y="48"/>
                    <a:pt x="54" y="50"/>
                    <a:pt x="58" y="51"/>
                  </a:cubicBezTo>
                  <a:cubicBezTo>
                    <a:pt x="62" y="53"/>
                    <a:pt x="66" y="55"/>
                    <a:pt x="71" y="56"/>
                  </a:cubicBezTo>
                  <a:cubicBezTo>
                    <a:pt x="75" y="58"/>
                    <a:pt x="80" y="59"/>
                    <a:pt x="85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5"/>
                    <a:pt x="114" y="65"/>
                  </a:cubicBezTo>
                  <a:cubicBezTo>
                    <a:pt x="119" y="66"/>
                    <a:pt x="124" y="66"/>
                    <a:pt x="129" y="67"/>
                  </a:cubicBezTo>
                  <a:cubicBezTo>
                    <a:pt x="134" y="67"/>
                    <a:pt x="139" y="67"/>
                    <a:pt x="143" y="67"/>
                  </a:cubicBezTo>
                  <a:cubicBezTo>
                    <a:pt x="144" y="67"/>
                    <a:pt x="144" y="67"/>
                    <a:pt x="145" y="67"/>
                  </a:cubicBezTo>
                  <a:cubicBezTo>
                    <a:pt x="155" y="67"/>
                    <a:pt x="166" y="66"/>
                    <a:pt x="176" y="65"/>
                  </a:cubicBezTo>
                  <a:cubicBezTo>
                    <a:pt x="181" y="64"/>
                    <a:pt x="186" y="63"/>
                    <a:pt x="191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10" y="58"/>
                    <a:pt x="214" y="56"/>
                    <a:pt x="219" y="55"/>
                  </a:cubicBezTo>
                  <a:cubicBezTo>
                    <a:pt x="221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50"/>
                  </a:cubicBezTo>
                  <a:cubicBezTo>
                    <a:pt x="233" y="49"/>
                    <a:pt x="235" y="48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8"/>
                  </a:cubicBezTo>
                  <a:cubicBezTo>
                    <a:pt x="266" y="29"/>
                    <a:pt x="275" y="20"/>
                    <a:pt x="280" y="12"/>
                  </a:cubicBezTo>
                  <a:cubicBezTo>
                    <a:pt x="283" y="8"/>
                    <a:pt x="285" y="5"/>
                    <a:pt x="286" y="3"/>
                  </a:cubicBezTo>
                  <a:cubicBezTo>
                    <a:pt x="287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20"/>
            <p:cNvSpPr>
              <a:spLocks/>
            </p:cNvSpPr>
            <p:nvPr/>
          </p:nvSpPr>
          <p:spPr bwMode="auto">
            <a:xfrm>
              <a:off x="8523" y="4612"/>
              <a:ext cx="156" cy="107"/>
            </a:xfrm>
            <a:custGeom>
              <a:avLst/>
              <a:gdLst>
                <a:gd name="T0" fmla="*/ 66 w 66"/>
                <a:gd name="T1" fmla="*/ 0 h 45"/>
                <a:gd name="T2" fmla="*/ 0 w 66"/>
                <a:gd name="T3" fmla="*/ 38 h 45"/>
                <a:gd name="T4" fmla="*/ 10 w 66"/>
                <a:gd name="T5" fmla="*/ 45 h 45"/>
                <a:gd name="T6" fmla="*/ 66 w 66"/>
                <a:gd name="T7" fmla="*/ 12 h 45"/>
                <a:gd name="T8" fmla="*/ 66 w 6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5">
                  <a:moveTo>
                    <a:pt x="66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8"/>
                    <a:pt x="66" y="4"/>
                    <a:pt x="6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21"/>
            <p:cNvSpPr>
              <a:spLocks/>
            </p:cNvSpPr>
            <p:nvPr/>
          </p:nvSpPr>
          <p:spPr bwMode="auto">
            <a:xfrm>
              <a:off x="8679" y="4612"/>
              <a:ext cx="0" cy="29"/>
            </a:xfrm>
            <a:custGeom>
              <a:avLst/>
              <a:gdLst>
                <a:gd name="T0" fmla="*/ 0 h 12"/>
                <a:gd name="T1" fmla="*/ 0 h 12"/>
                <a:gd name="T2" fmla="*/ 12 h 12"/>
                <a:gd name="T3" fmla="*/ 12 h 12"/>
                <a:gd name="T4" fmla="*/ 0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22"/>
            <p:cNvSpPr>
              <a:spLocks/>
            </p:cNvSpPr>
            <p:nvPr/>
          </p:nvSpPr>
          <p:spPr bwMode="auto">
            <a:xfrm>
              <a:off x="8187" y="4368"/>
              <a:ext cx="331" cy="467"/>
            </a:xfrm>
            <a:custGeom>
              <a:avLst/>
              <a:gdLst>
                <a:gd name="T0" fmla="*/ 20 w 140"/>
                <a:gd name="T1" fmla="*/ 0 h 197"/>
                <a:gd name="T2" fmla="*/ 20 w 140"/>
                <a:gd name="T3" fmla="*/ 0 h 197"/>
                <a:gd name="T4" fmla="*/ 5 w 140"/>
                <a:gd name="T5" fmla="*/ 8 h 197"/>
                <a:gd name="T6" fmla="*/ 3 w 140"/>
                <a:gd name="T7" fmla="*/ 17 h 197"/>
                <a:gd name="T8" fmla="*/ 37 w 140"/>
                <a:gd name="T9" fmla="*/ 58 h 197"/>
                <a:gd name="T10" fmla="*/ 62 w 140"/>
                <a:gd name="T11" fmla="*/ 135 h 197"/>
                <a:gd name="T12" fmla="*/ 92 w 140"/>
                <a:gd name="T13" fmla="*/ 155 h 197"/>
                <a:gd name="T14" fmla="*/ 115 w 140"/>
                <a:gd name="T15" fmla="*/ 197 h 197"/>
                <a:gd name="T16" fmla="*/ 138 w 140"/>
                <a:gd name="T17" fmla="*/ 190 h 197"/>
                <a:gd name="T18" fmla="*/ 140 w 140"/>
                <a:gd name="T19" fmla="*/ 189 h 197"/>
                <a:gd name="T20" fmla="*/ 116 w 140"/>
                <a:gd name="T21" fmla="*/ 151 h 197"/>
                <a:gd name="T22" fmla="*/ 70 w 140"/>
                <a:gd name="T23" fmla="*/ 86 h 197"/>
                <a:gd name="T24" fmla="*/ 78 w 140"/>
                <a:gd name="T25" fmla="*/ 78 h 197"/>
                <a:gd name="T26" fmla="*/ 21 w 140"/>
                <a:gd name="T27" fmla="*/ 4 h 197"/>
                <a:gd name="T28" fmla="*/ 20 w 140"/>
                <a:gd name="T29" fmla="*/ 0 h 197"/>
                <a:gd name="T30" fmla="*/ 20 w 140"/>
                <a:gd name="T3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197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" y="9"/>
                    <a:pt x="0" y="14"/>
                    <a:pt x="3" y="17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22" y="109"/>
                    <a:pt x="62" y="135"/>
                  </a:cubicBezTo>
                  <a:cubicBezTo>
                    <a:pt x="83" y="150"/>
                    <a:pt x="90" y="154"/>
                    <a:pt x="92" y="155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23" y="195"/>
                    <a:pt x="131" y="192"/>
                    <a:pt x="138" y="190"/>
                  </a:cubicBezTo>
                  <a:cubicBezTo>
                    <a:pt x="139" y="189"/>
                    <a:pt x="139" y="189"/>
                    <a:pt x="140" y="189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2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23"/>
            <p:cNvSpPr>
              <a:spLocks/>
            </p:cNvSpPr>
            <p:nvPr/>
          </p:nvSpPr>
          <p:spPr bwMode="auto">
            <a:xfrm>
              <a:off x="8525" y="4894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2 h 2"/>
                <a:gd name="T4" fmla="*/ 6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24"/>
            <p:cNvSpPr>
              <a:spLocks/>
            </p:cNvSpPr>
            <p:nvPr/>
          </p:nvSpPr>
          <p:spPr bwMode="auto">
            <a:xfrm>
              <a:off x="8539" y="4889"/>
              <a:ext cx="10" cy="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25"/>
            <p:cNvSpPr>
              <a:spLocks/>
            </p:cNvSpPr>
            <p:nvPr/>
          </p:nvSpPr>
          <p:spPr bwMode="auto">
            <a:xfrm>
              <a:off x="8480" y="4913"/>
              <a:ext cx="7" cy="4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26"/>
            <p:cNvSpPr>
              <a:spLocks/>
            </p:cNvSpPr>
            <p:nvPr/>
          </p:nvSpPr>
          <p:spPr bwMode="auto">
            <a:xfrm>
              <a:off x="8461" y="4818"/>
              <a:ext cx="102" cy="99"/>
            </a:xfrm>
            <a:custGeom>
              <a:avLst/>
              <a:gdLst>
                <a:gd name="T0" fmla="*/ 25 w 43"/>
                <a:gd name="T1" fmla="*/ 0 h 42"/>
                <a:gd name="T2" fmla="*/ 23 w 43"/>
                <a:gd name="T3" fmla="*/ 2 h 42"/>
                <a:gd name="T4" fmla="*/ 0 w 43"/>
                <a:gd name="T5" fmla="*/ 10 h 42"/>
                <a:gd name="T6" fmla="*/ 7 w 43"/>
                <a:gd name="T7" fmla="*/ 42 h 42"/>
                <a:gd name="T8" fmla="*/ 8 w 43"/>
                <a:gd name="T9" fmla="*/ 41 h 42"/>
                <a:gd name="T10" fmla="*/ 8 w 43"/>
                <a:gd name="T11" fmla="*/ 41 h 42"/>
                <a:gd name="T12" fmla="*/ 8 w 43"/>
                <a:gd name="T13" fmla="*/ 41 h 42"/>
                <a:gd name="T14" fmla="*/ 8 w 43"/>
                <a:gd name="T15" fmla="*/ 42 h 42"/>
                <a:gd name="T16" fmla="*/ 11 w 43"/>
                <a:gd name="T17" fmla="*/ 40 h 42"/>
                <a:gd name="T18" fmla="*/ 27 w 43"/>
                <a:gd name="T19" fmla="*/ 34 h 42"/>
                <a:gd name="T20" fmla="*/ 37 w 43"/>
                <a:gd name="T21" fmla="*/ 30 h 42"/>
                <a:gd name="T22" fmla="*/ 37 w 43"/>
                <a:gd name="T23" fmla="*/ 30 h 42"/>
                <a:gd name="T24" fmla="*/ 43 w 43"/>
                <a:gd name="T25" fmla="*/ 28 h 42"/>
                <a:gd name="T26" fmla="*/ 25 w 43"/>
                <a:gd name="T2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42">
                  <a:moveTo>
                    <a:pt x="25" y="0"/>
                  </a:moveTo>
                  <a:cubicBezTo>
                    <a:pt x="24" y="1"/>
                    <a:pt x="24" y="1"/>
                    <a:pt x="23" y="2"/>
                  </a:cubicBezTo>
                  <a:cubicBezTo>
                    <a:pt x="15" y="4"/>
                    <a:pt x="8" y="7"/>
                    <a:pt x="0" y="1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10" y="41"/>
                    <a:pt x="11" y="40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3"/>
                    <a:pt x="34" y="32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9" y="29"/>
                    <a:pt x="41" y="28"/>
                    <a:pt x="43" y="28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27"/>
            <p:cNvSpPr>
              <a:spLocks/>
            </p:cNvSpPr>
            <p:nvPr/>
          </p:nvSpPr>
          <p:spPr bwMode="auto">
            <a:xfrm>
              <a:off x="8459" y="4816"/>
              <a:ext cx="61" cy="26"/>
            </a:xfrm>
            <a:custGeom>
              <a:avLst/>
              <a:gdLst>
                <a:gd name="T0" fmla="*/ 25 w 26"/>
                <a:gd name="T1" fmla="*/ 0 h 11"/>
                <a:gd name="T2" fmla="*/ 23 w 26"/>
                <a:gd name="T3" fmla="*/ 1 h 11"/>
                <a:gd name="T4" fmla="*/ 0 w 26"/>
                <a:gd name="T5" fmla="*/ 8 h 11"/>
                <a:gd name="T6" fmla="*/ 1 w 26"/>
                <a:gd name="T7" fmla="*/ 10 h 11"/>
                <a:gd name="T8" fmla="*/ 1 w 26"/>
                <a:gd name="T9" fmla="*/ 11 h 11"/>
                <a:gd name="T10" fmla="*/ 24 w 26"/>
                <a:gd name="T11" fmla="*/ 3 h 11"/>
                <a:gd name="T12" fmla="*/ 26 w 26"/>
                <a:gd name="T13" fmla="*/ 1 h 11"/>
                <a:gd name="T14" fmla="*/ 25 w 26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25" y="0"/>
                  </a:moveTo>
                  <a:cubicBezTo>
                    <a:pt x="24" y="0"/>
                    <a:pt x="24" y="0"/>
                    <a:pt x="23" y="1"/>
                  </a:cubicBezTo>
                  <a:cubicBezTo>
                    <a:pt x="16" y="3"/>
                    <a:pt x="8" y="6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9" y="8"/>
                    <a:pt x="16" y="5"/>
                    <a:pt x="24" y="3"/>
                  </a:cubicBezTo>
                  <a:cubicBezTo>
                    <a:pt x="25" y="2"/>
                    <a:pt x="25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28"/>
            <p:cNvSpPr>
              <a:spLocks/>
            </p:cNvSpPr>
            <p:nvPr/>
          </p:nvSpPr>
          <p:spPr bwMode="auto">
            <a:xfrm>
              <a:off x="8234" y="4182"/>
              <a:ext cx="525" cy="539"/>
            </a:xfrm>
            <a:custGeom>
              <a:avLst/>
              <a:gdLst>
                <a:gd name="T0" fmla="*/ 222 w 222"/>
                <a:gd name="T1" fmla="*/ 145 h 228"/>
                <a:gd name="T2" fmla="*/ 222 w 222"/>
                <a:gd name="T3" fmla="*/ 145 h 228"/>
                <a:gd name="T4" fmla="*/ 221 w 222"/>
                <a:gd name="T5" fmla="*/ 141 h 228"/>
                <a:gd name="T6" fmla="*/ 121 w 222"/>
                <a:gd name="T7" fmla="*/ 3 h 228"/>
                <a:gd name="T8" fmla="*/ 113 w 222"/>
                <a:gd name="T9" fmla="*/ 1 h 228"/>
                <a:gd name="T10" fmla="*/ 3 w 222"/>
                <a:gd name="T11" fmla="*/ 59 h 228"/>
                <a:gd name="T12" fmla="*/ 0 w 222"/>
                <a:gd name="T13" fmla="*/ 64 h 228"/>
                <a:gd name="T14" fmla="*/ 0 w 222"/>
                <a:gd name="T15" fmla="*/ 64 h 228"/>
                <a:gd name="T16" fmla="*/ 0 w 222"/>
                <a:gd name="T17" fmla="*/ 79 h 228"/>
                <a:gd name="T18" fmla="*/ 0 w 222"/>
                <a:gd name="T19" fmla="*/ 79 h 228"/>
                <a:gd name="T20" fmla="*/ 1 w 222"/>
                <a:gd name="T21" fmla="*/ 83 h 228"/>
                <a:gd name="T22" fmla="*/ 76 w 222"/>
                <a:gd name="T23" fmla="*/ 181 h 228"/>
                <a:gd name="T24" fmla="*/ 76 w 222"/>
                <a:gd name="T25" fmla="*/ 181 h 228"/>
                <a:gd name="T26" fmla="*/ 104 w 222"/>
                <a:gd name="T27" fmla="*/ 224 h 228"/>
                <a:gd name="T28" fmla="*/ 112 w 222"/>
                <a:gd name="T29" fmla="*/ 226 h 228"/>
                <a:gd name="T30" fmla="*/ 219 w 222"/>
                <a:gd name="T31" fmla="*/ 165 h 228"/>
                <a:gd name="T32" fmla="*/ 222 w 222"/>
                <a:gd name="T33" fmla="*/ 159 h 228"/>
                <a:gd name="T34" fmla="*/ 222 w 222"/>
                <a:gd name="T35" fmla="*/ 159 h 228"/>
                <a:gd name="T36" fmla="*/ 222 w 222"/>
                <a:gd name="T37" fmla="*/ 145 h 228"/>
                <a:gd name="T38" fmla="*/ 222 w 222"/>
                <a:gd name="T39" fmla="*/ 14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28">
                  <a:moveTo>
                    <a:pt x="222" y="145"/>
                  </a:moveTo>
                  <a:cubicBezTo>
                    <a:pt x="222" y="145"/>
                    <a:pt x="222" y="145"/>
                    <a:pt x="222" y="145"/>
                  </a:cubicBezTo>
                  <a:cubicBezTo>
                    <a:pt x="222" y="143"/>
                    <a:pt x="221" y="142"/>
                    <a:pt x="221" y="141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19" y="0"/>
                    <a:pt x="115" y="0"/>
                    <a:pt x="113" y="1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1" y="60"/>
                    <a:pt x="0" y="62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2"/>
                    <a:pt x="1" y="83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104" y="224"/>
                    <a:pt x="104" y="224"/>
                    <a:pt x="104" y="224"/>
                  </a:cubicBezTo>
                  <a:cubicBezTo>
                    <a:pt x="106" y="227"/>
                    <a:pt x="110" y="228"/>
                    <a:pt x="112" y="226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21" y="164"/>
                    <a:pt x="222" y="161"/>
                    <a:pt x="222" y="159"/>
                  </a:cubicBezTo>
                  <a:cubicBezTo>
                    <a:pt x="222" y="159"/>
                    <a:pt x="222" y="159"/>
                    <a:pt x="222" y="159"/>
                  </a:cubicBezTo>
                  <a:cubicBezTo>
                    <a:pt x="222" y="145"/>
                    <a:pt x="222" y="145"/>
                    <a:pt x="222" y="145"/>
                  </a:cubicBezTo>
                  <a:cubicBezTo>
                    <a:pt x="222" y="145"/>
                    <a:pt x="222" y="145"/>
                    <a:pt x="222" y="145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29"/>
            <p:cNvSpPr>
              <a:spLocks/>
            </p:cNvSpPr>
            <p:nvPr/>
          </p:nvSpPr>
          <p:spPr bwMode="auto">
            <a:xfrm>
              <a:off x="7992" y="5738"/>
              <a:ext cx="462" cy="339"/>
            </a:xfrm>
            <a:custGeom>
              <a:avLst/>
              <a:gdLst>
                <a:gd name="T0" fmla="*/ 174 w 195"/>
                <a:gd name="T1" fmla="*/ 75 h 143"/>
                <a:gd name="T2" fmla="*/ 171 w 195"/>
                <a:gd name="T3" fmla="*/ 127 h 143"/>
                <a:gd name="T4" fmla="*/ 82 w 195"/>
                <a:gd name="T5" fmla="*/ 118 h 143"/>
                <a:gd name="T6" fmla="*/ 0 w 195"/>
                <a:gd name="T7" fmla="*/ 43 h 143"/>
                <a:gd name="T8" fmla="*/ 79 w 195"/>
                <a:gd name="T9" fmla="*/ 22 h 143"/>
                <a:gd name="T10" fmla="*/ 174 w 195"/>
                <a:gd name="T11" fmla="*/ 7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3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6" y="141"/>
                    <a:pt x="118" y="143"/>
                    <a:pt x="82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0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30"/>
            <p:cNvSpPr>
              <a:spLocks/>
            </p:cNvSpPr>
            <p:nvPr/>
          </p:nvSpPr>
          <p:spPr bwMode="auto">
            <a:xfrm>
              <a:off x="8362" y="4787"/>
              <a:ext cx="866" cy="625"/>
            </a:xfrm>
            <a:custGeom>
              <a:avLst/>
              <a:gdLst>
                <a:gd name="T0" fmla="*/ 345 w 366"/>
                <a:gd name="T1" fmla="*/ 45 h 264"/>
                <a:gd name="T2" fmla="*/ 171 w 366"/>
                <a:gd name="T3" fmla="*/ 51 h 264"/>
                <a:gd name="T4" fmla="*/ 163 w 366"/>
                <a:gd name="T5" fmla="*/ 2 h 264"/>
                <a:gd name="T6" fmla="*/ 163 w 366"/>
                <a:gd name="T7" fmla="*/ 2 h 264"/>
                <a:gd name="T8" fmla="*/ 158 w 366"/>
                <a:gd name="T9" fmla="*/ 0 h 264"/>
                <a:gd name="T10" fmla="*/ 129 w 366"/>
                <a:gd name="T11" fmla="*/ 19 h 264"/>
                <a:gd name="T12" fmla="*/ 79 w 366"/>
                <a:gd name="T13" fmla="*/ 43 h 264"/>
                <a:gd name="T14" fmla="*/ 153 w 366"/>
                <a:gd name="T15" fmla="*/ 102 h 264"/>
                <a:gd name="T16" fmla="*/ 50 w 366"/>
                <a:gd name="T17" fmla="*/ 55 h 264"/>
                <a:gd name="T18" fmla="*/ 50 w 366"/>
                <a:gd name="T19" fmla="*/ 54 h 264"/>
                <a:gd name="T20" fmla="*/ 29 w 366"/>
                <a:gd name="T21" fmla="*/ 62 h 264"/>
                <a:gd name="T22" fmla="*/ 25 w 366"/>
                <a:gd name="T23" fmla="*/ 171 h 264"/>
                <a:gd name="T24" fmla="*/ 300 w 366"/>
                <a:gd name="T25" fmla="*/ 209 h 264"/>
                <a:gd name="T26" fmla="*/ 345 w 366"/>
                <a:gd name="T27" fmla="*/ 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64">
                  <a:moveTo>
                    <a:pt x="345" y="45"/>
                  </a:moveTo>
                  <a:cubicBezTo>
                    <a:pt x="344" y="46"/>
                    <a:pt x="246" y="122"/>
                    <a:pt x="171" y="51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9" y="6"/>
                    <a:pt x="139" y="12"/>
                    <a:pt x="129" y="19"/>
                  </a:cubicBezTo>
                  <a:cubicBezTo>
                    <a:pt x="113" y="28"/>
                    <a:pt x="96" y="36"/>
                    <a:pt x="79" y="43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43" y="57"/>
                    <a:pt x="36" y="59"/>
                    <a:pt x="29" y="62"/>
                  </a:cubicBezTo>
                  <a:cubicBezTo>
                    <a:pt x="0" y="115"/>
                    <a:pt x="25" y="171"/>
                    <a:pt x="25" y="171"/>
                  </a:cubicBezTo>
                  <a:cubicBezTo>
                    <a:pt x="138" y="258"/>
                    <a:pt x="217" y="264"/>
                    <a:pt x="300" y="209"/>
                  </a:cubicBezTo>
                  <a:cubicBezTo>
                    <a:pt x="366" y="165"/>
                    <a:pt x="345" y="45"/>
                    <a:pt x="345" y="45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31"/>
            <p:cNvSpPr>
              <a:spLocks/>
            </p:cNvSpPr>
            <p:nvPr/>
          </p:nvSpPr>
          <p:spPr bwMode="auto">
            <a:xfrm>
              <a:off x="8445" y="4917"/>
              <a:ext cx="33" cy="12"/>
            </a:xfrm>
            <a:custGeom>
              <a:avLst/>
              <a:gdLst>
                <a:gd name="T0" fmla="*/ 14 w 14"/>
                <a:gd name="T1" fmla="*/ 0 h 5"/>
                <a:gd name="T2" fmla="*/ 0 w 14"/>
                <a:gd name="T3" fmla="*/ 5 h 5"/>
                <a:gd name="T4" fmla="*/ 0 w 14"/>
                <a:gd name="T5" fmla="*/ 5 h 5"/>
                <a:gd name="T6" fmla="*/ 0 w 14"/>
                <a:gd name="T7" fmla="*/ 5 h 5"/>
                <a:gd name="T8" fmla="*/ 14 w 14"/>
                <a:gd name="T9" fmla="*/ 0 h 5"/>
                <a:gd name="T10" fmla="*/ 14 w 1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cubicBezTo>
                    <a:pt x="10" y="1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3"/>
                    <a:pt x="10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32"/>
            <p:cNvSpPr>
              <a:spLocks/>
            </p:cNvSpPr>
            <p:nvPr/>
          </p:nvSpPr>
          <p:spPr bwMode="auto">
            <a:xfrm>
              <a:off x="8478" y="4915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FA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33"/>
            <p:cNvSpPr>
              <a:spLocks/>
            </p:cNvSpPr>
            <p:nvPr/>
          </p:nvSpPr>
          <p:spPr bwMode="auto">
            <a:xfrm>
              <a:off x="8880" y="4917"/>
              <a:ext cx="263" cy="62"/>
            </a:xfrm>
            <a:custGeom>
              <a:avLst/>
              <a:gdLst>
                <a:gd name="T0" fmla="*/ 111 w 111"/>
                <a:gd name="T1" fmla="*/ 0 h 26"/>
                <a:gd name="T2" fmla="*/ 27 w 111"/>
                <a:gd name="T3" fmla="*/ 26 h 26"/>
                <a:gd name="T4" fmla="*/ 0 w 111"/>
                <a:gd name="T5" fmla="*/ 23 h 26"/>
                <a:gd name="T6" fmla="*/ 0 w 111"/>
                <a:gd name="T7" fmla="*/ 23 h 26"/>
                <a:gd name="T8" fmla="*/ 26 w 111"/>
                <a:gd name="T9" fmla="*/ 26 h 26"/>
                <a:gd name="T10" fmla="*/ 111 w 111"/>
                <a:gd name="T11" fmla="*/ 0 h 26"/>
                <a:gd name="T12" fmla="*/ 111 w 11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6">
                  <a:moveTo>
                    <a:pt x="111" y="0"/>
                  </a:moveTo>
                  <a:cubicBezTo>
                    <a:pt x="94" y="11"/>
                    <a:pt x="62" y="26"/>
                    <a:pt x="27" y="26"/>
                  </a:cubicBezTo>
                  <a:cubicBezTo>
                    <a:pt x="18" y="26"/>
                    <a:pt x="9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9" y="25"/>
                    <a:pt x="18" y="26"/>
                    <a:pt x="26" y="26"/>
                  </a:cubicBezTo>
                  <a:cubicBezTo>
                    <a:pt x="62" y="26"/>
                    <a:pt x="93" y="1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34"/>
            <p:cNvSpPr>
              <a:spLocks/>
            </p:cNvSpPr>
            <p:nvPr/>
          </p:nvSpPr>
          <p:spPr bwMode="auto">
            <a:xfrm>
              <a:off x="8445" y="4915"/>
              <a:ext cx="745" cy="232"/>
            </a:xfrm>
            <a:custGeom>
              <a:avLst/>
              <a:gdLst>
                <a:gd name="T0" fmla="*/ 15 w 315"/>
                <a:gd name="T1" fmla="*/ 0 h 98"/>
                <a:gd name="T2" fmla="*/ 14 w 315"/>
                <a:gd name="T3" fmla="*/ 1 h 98"/>
                <a:gd name="T4" fmla="*/ 0 w 315"/>
                <a:gd name="T5" fmla="*/ 6 h 98"/>
                <a:gd name="T6" fmla="*/ 92 w 315"/>
                <a:gd name="T7" fmla="*/ 51 h 98"/>
                <a:gd name="T8" fmla="*/ 150 w 315"/>
                <a:gd name="T9" fmla="*/ 79 h 98"/>
                <a:gd name="T10" fmla="*/ 216 w 315"/>
                <a:gd name="T11" fmla="*/ 98 h 98"/>
                <a:gd name="T12" fmla="*/ 311 w 315"/>
                <a:gd name="T13" fmla="*/ 69 h 98"/>
                <a:gd name="T14" fmla="*/ 312 w 315"/>
                <a:gd name="T15" fmla="*/ 5 h 98"/>
                <a:gd name="T16" fmla="*/ 295 w 315"/>
                <a:gd name="T17" fmla="*/ 1 h 98"/>
                <a:gd name="T18" fmla="*/ 210 w 315"/>
                <a:gd name="T19" fmla="*/ 27 h 98"/>
                <a:gd name="T20" fmla="*/ 184 w 315"/>
                <a:gd name="T21" fmla="*/ 24 h 98"/>
                <a:gd name="T22" fmla="*/ 133 w 315"/>
                <a:gd name="T23" fmla="*/ 58 h 98"/>
                <a:gd name="T24" fmla="*/ 118 w 315"/>
                <a:gd name="T25" fmla="*/ 48 h 98"/>
                <a:gd name="T26" fmla="*/ 118 w 315"/>
                <a:gd name="T27" fmla="*/ 48 h 98"/>
                <a:gd name="T28" fmla="*/ 39 w 315"/>
                <a:gd name="T29" fmla="*/ 12 h 98"/>
                <a:gd name="T30" fmla="*/ 15 w 315"/>
                <a:gd name="T31" fmla="*/ 1 h 98"/>
                <a:gd name="T32" fmla="*/ 15 w 315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98">
                  <a:moveTo>
                    <a:pt x="15" y="0"/>
                  </a:moveTo>
                  <a:cubicBezTo>
                    <a:pt x="15" y="0"/>
                    <a:pt x="15" y="0"/>
                    <a:pt x="14" y="1"/>
                  </a:cubicBezTo>
                  <a:cubicBezTo>
                    <a:pt x="10" y="2"/>
                    <a:pt x="5" y="4"/>
                    <a:pt x="0" y="6"/>
                  </a:cubicBezTo>
                  <a:cubicBezTo>
                    <a:pt x="32" y="28"/>
                    <a:pt x="65" y="43"/>
                    <a:pt x="92" y="51"/>
                  </a:cubicBezTo>
                  <a:cubicBezTo>
                    <a:pt x="112" y="58"/>
                    <a:pt x="131" y="68"/>
                    <a:pt x="150" y="79"/>
                  </a:cubicBezTo>
                  <a:cubicBezTo>
                    <a:pt x="164" y="88"/>
                    <a:pt x="187" y="98"/>
                    <a:pt x="216" y="98"/>
                  </a:cubicBezTo>
                  <a:cubicBezTo>
                    <a:pt x="243" y="98"/>
                    <a:pt x="274" y="90"/>
                    <a:pt x="311" y="69"/>
                  </a:cubicBezTo>
                  <a:cubicBezTo>
                    <a:pt x="315" y="44"/>
                    <a:pt x="313" y="19"/>
                    <a:pt x="312" y="5"/>
                  </a:cubicBezTo>
                  <a:cubicBezTo>
                    <a:pt x="295" y="1"/>
                    <a:pt x="295" y="1"/>
                    <a:pt x="295" y="1"/>
                  </a:cubicBezTo>
                  <a:cubicBezTo>
                    <a:pt x="277" y="12"/>
                    <a:pt x="246" y="27"/>
                    <a:pt x="210" y="27"/>
                  </a:cubicBezTo>
                  <a:cubicBezTo>
                    <a:pt x="202" y="27"/>
                    <a:pt x="193" y="26"/>
                    <a:pt x="184" y="2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28" y="55"/>
                    <a:pt x="123" y="52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35"/>
            <p:cNvSpPr>
              <a:spLocks/>
            </p:cNvSpPr>
            <p:nvPr/>
          </p:nvSpPr>
          <p:spPr bwMode="auto">
            <a:xfrm>
              <a:off x="8217" y="4906"/>
              <a:ext cx="263" cy="1071"/>
            </a:xfrm>
            <a:custGeom>
              <a:avLst/>
              <a:gdLst>
                <a:gd name="T0" fmla="*/ 98 w 111"/>
                <a:gd name="T1" fmla="*/ 121 h 453"/>
                <a:gd name="T2" fmla="*/ 98 w 111"/>
                <a:gd name="T3" fmla="*/ 422 h 453"/>
                <a:gd name="T4" fmla="*/ 0 w 111"/>
                <a:gd name="T5" fmla="*/ 422 h 453"/>
                <a:gd name="T6" fmla="*/ 0 w 111"/>
                <a:gd name="T7" fmla="*/ 86 h 453"/>
                <a:gd name="T8" fmla="*/ 111 w 111"/>
                <a:gd name="T9" fmla="*/ 5 h 453"/>
                <a:gd name="T10" fmla="*/ 98 w 111"/>
                <a:gd name="T11" fmla="*/ 12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453">
                  <a:moveTo>
                    <a:pt x="98" y="121"/>
                  </a:moveTo>
                  <a:cubicBezTo>
                    <a:pt x="98" y="422"/>
                    <a:pt x="98" y="422"/>
                    <a:pt x="98" y="422"/>
                  </a:cubicBezTo>
                  <a:cubicBezTo>
                    <a:pt x="98" y="422"/>
                    <a:pt x="48" y="453"/>
                    <a:pt x="0" y="42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6"/>
                    <a:pt x="51" y="0"/>
                    <a:pt x="111" y="5"/>
                  </a:cubicBezTo>
                  <a:lnTo>
                    <a:pt x="98" y="121"/>
                  </a:lnTo>
                  <a:close/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36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37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38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39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40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41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42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43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44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45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46"/>
            <p:cNvSpPr>
              <a:spLocks/>
            </p:cNvSpPr>
            <p:nvPr/>
          </p:nvSpPr>
          <p:spPr bwMode="auto">
            <a:xfrm>
              <a:off x="8601" y="4378"/>
              <a:ext cx="118" cy="118"/>
            </a:xfrm>
            <a:custGeom>
              <a:avLst/>
              <a:gdLst>
                <a:gd name="T0" fmla="*/ 0 w 50"/>
                <a:gd name="T1" fmla="*/ 0 h 50"/>
                <a:gd name="T2" fmla="*/ 17 w 50"/>
                <a:gd name="T3" fmla="*/ 29 h 50"/>
                <a:gd name="T4" fmla="*/ 50 w 50"/>
                <a:gd name="T5" fmla="*/ 50 h 50"/>
                <a:gd name="T6" fmla="*/ 50 w 50"/>
                <a:gd name="T7" fmla="*/ 49 h 50"/>
                <a:gd name="T8" fmla="*/ 28 w 50"/>
                <a:gd name="T9" fmla="*/ 20 h 50"/>
                <a:gd name="T10" fmla="*/ 0 w 50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0">
                  <a:moveTo>
                    <a:pt x="0" y="0"/>
                  </a:moveTo>
                  <a:cubicBezTo>
                    <a:pt x="0" y="0"/>
                    <a:pt x="1" y="16"/>
                    <a:pt x="17" y="29"/>
                  </a:cubicBezTo>
                  <a:cubicBezTo>
                    <a:pt x="33" y="43"/>
                    <a:pt x="50" y="50"/>
                    <a:pt x="50" y="50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47"/>
            <p:cNvSpPr>
              <a:spLocks/>
            </p:cNvSpPr>
            <p:nvPr/>
          </p:nvSpPr>
          <p:spPr bwMode="auto">
            <a:xfrm>
              <a:off x="8572" y="4314"/>
              <a:ext cx="187" cy="163"/>
            </a:xfrm>
            <a:custGeom>
              <a:avLst/>
              <a:gdLst>
                <a:gd name="T0" fmla="*/ 56 w 79"/>
                <a:gd name="T1" fmla="*/ 69 h 69"/>
                <a:gd name="T2" fmla="*/ 15 w 79"/>
                <a:gd name="T3" fmla="*/ 33 h 69"/>
                <a:gd name="T4" fmla="*/ 43 w 79"/>
                <a:gd name="T5" fmla="*/ 37 h 69"/>
                <a:gd name="T6" fmla="*/ 18 w 79"/>
                <a:gd name="T7" fmla="*/ 3 h 69"/>
                <a:gd name="T8" fmla="*/ 79 w 79"/>
                <a:gd name="T9" fmla="*/ 59 h 69"/>
                <a:gd name="T10" fmla="*/ 56 w 79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9">
                  <a:moveTo>
                    <a:pt x="56" y="69"/>
                  </a:moveTo>
                  <a:cubicBezTo>
                    <a:pt x="56" y="69"/>
                    <a:pt x="29" y="53"/>
                    <a:pt x="15" y="33"/>
                  </a:cubicBezTo>
                  <a:cubicBezTo>
                    <a:pt x="0" y="12"/>
                    <a:pt x="43" y="37"/>
                    <a:pt x="43" y="3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70" y="0"/>
                    <a:pt x="79" y="59"/>
                  </a:cubicBezTo>
                  <a:lnTo>
                    <a:pt x="56" y="69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48"/>
            <p:cNvSpPr>
              <a:spLocks/>
            </p:cNvSpPr>
            <p:nvPr/>
          </p:nvSpPr>
          <p:spPr bwMode="auto">
            <a:xfrm>
              <a:off x="8234" y="4333"/>
              <a:ext cx="525" cy="388"/>
            </a:xfrm>
            <a:custGeom>
              <a:avLst/>
              <a:gdLst>
                <a:gd name="T0" fmla="*/ 222 w 222"/>
                <a:gd name="T1" fmla="*/ 81 h 164"/>
                <a:gd name="T2" fmla="*/ 219 w 222"/>
                <a:gd name="T3" fmla="*/ 86 h 164"/>
                <a:gd name="T4" fmla="*/ 112 w 222"/>
                <a:gd name="T5" fmla="*/ 147 h 164"/>
                <a:gd name="T6" fmla="*/ 104 w 222"/>
                <a:gd name="T7" fmla="*/ 146 h 164"/>
                <a:gd name="T8" fmla="*/ 76 w 222"/>
                <a:gd name="T9" fmla="*/ 103 h 164"/>
                <a:gd name="T10" fmla="*/ 76 w 222"/>
                <a:gd name="T11" fmla="*/ 103 h 164"/>
                <a:gd name="T12" fmla="*/ 1 w 222"/>
                <a:gd name="T13" fmla="*/ 4 h 164"/>
                <a:gd name="T14" fmla="*/ 0 w 222"/>
                <a:gd name="T15" fmla="*/ 0 h 164"/>
                <a:gd name="T16" fmla="*/ 0 w 222"/>
                <a:gd name="T17" fmla="*/ 0 h 164"/>
                <a:gd name="T18" fmla="*/ 0 w 222"/>
                <a:gd name="T19" fmla="*/ 15 h 164"/>
                <a:gd name="T20" fmla="*/ 0 w 222"/>
                <a:gd name="T21" fmla="*/ 15 h 164"/>
                <a:gd name="T22" fmla="*/ 1 w 222"/>
                <a:gd name="T23" fmla="*/ 19 h 164"/>
                <a:gd name="T24" fmla="*/ 76 w 222"/>
                <a:gd name="T25" fmla="*/ 117 h 164"/>
                <a:gd name="T26" fmla="*/ 76 w 222"/>
                <a:gd name="T27" fmla="*/ 117 h 164"/>
                <a:gd name="T28" fmla="*/ 104 w 222"/>
                <a:gd name="T29" fmla="*/ 160 h 164"/>
                <a:gd name="T30" fmla="*/ 112 w 222"/>
                <a:gd name="T31" fmla="*/ 162 h 164"/>
                <a:gd name="T32" fmla="*/ 219 w 222"/>
                <a:gd name="T33" fmla="*/ 101 h 164"/>
                <a:gd name="T34" fmla="*/ 222 w 222"/>
                <a:gd name="T35" fmla="*/ 95 h 164"/>
                <a:gd name="T36" fmla="*/ 222 w 222"/>
                <a:gd name="T37" fmla="*/ 95 h 164"/>
                <a:gd name="T38" fmla="*/ 222 w 222"/>
                <a:gd name="T39" fmla="*/ 81 h 164"/>
                <a:gd name="T40" fmla="*/ 222 w 222"/>
                <a:gd name="T41" fmla="*/ 8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64">
                  <a:moveTo>
                    <a:pt x="222" y="81"/>
                  </a:moveTo>
                  <a:cubicBezTo>
                    <a:pt x="222" y="83"/>
                    <a:pt x="221" y="85"/>
                    <a:pt x="219" y="86"/>
                  </a:cubicBezTo>
                  <a:cubicBezTo>
                    <a:pt x="112" y="147"/>
                    <a:pt x="112" y="147"/>
                    <a:pt x="112" y="147"/>
                  </a:cubicBezTo>
                  <a:cubicBezTo>
                    <a:pt x="110" y="149"/>
                    <a:pt x="106" y="148"/>
                    <a:pt x="104" y="146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6" y="163"/>
                    <a:pt x="110" y="164"/>
                    <a:pt x="112" y="162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21" y="100"/>
                    <a:pt x="222" y="97"/>
                    <a:pt x="222" y="95"/>
                  </a:cubicBezTo>
                  <a:cubicBezTo>
                    <a:pt x="222" y="95"/>
                    <a:pt x="222" y="95"/>
                    <a:pt x="222" y="95"/>
                  </a:cubicBezTo>
                  <a:cubicBezTo>
                    <a:pt x="222" y="81"/>
                    <a:pt x="222" y="81"/>
                    <a:pt x="222" y="81"/>
                  </a:cubicBezTo>
                  <a:cubicBezTo>
                    <a:pt x="222" y="81"/>
                    <a:pt x="222" y="81"/>
                    <a:pt x="222" y="81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49"/>
            <p:cNvSpPr>
              <a:spLocks/>
            </p:cNvSpPr>
            <p:nvPr/>
          </p:nvSpPr>
          <p:spPr bwMode="auto">
            <a:xfrm>
              <a:off x="8703" y="4077"/>
              <a:ext cx="617" cy="1122"/>
            </a:xfrm>
            <a:custGeom>
              <a:avLst/>
              <a:gdLst>
                <a:gd name="T0" fmla="*/ 177 w 261"/>
                <a:gd name="T1" fmla="*/ 5 h 474"/>
                <a:gd name="T2" fmla="*/ 210 w 261"/>
                <a:gd name="T3" fmla="*/ 30 h 474"/>
                <a:gd name="T4" fmla="*/ 221 w 261"/>
                <a:gd name="T5" fmla="*/ 385 h 474"/>
                <a:gd name="T6" fmla="*/ 213 w 261"/>
                <a:gd name="T7" fmla="*/ 396 h 474"/>
                <a:gd name="T8" fmla="*/ 9 w 261"/>
                <a:gd name="T9" fmla="*/ 402 h 474"/>
                <a:gd name="T10" fmla="*/ 9 w 261"/>
                <a:gd name="T11" fmla="*/ 243 h 474"/>
                <a:gd name="T12" fmla="*/ 8 w 261"/>
                <a:gd name="T13" fmla="*/ 121 h 474"/>
                <a:gd name="T14" fmla="*/ 41 w 261"/>
                <a:gd name="T15" fmla="*/ 78 h 474"/>
                <a:gd name="T16" fmla="*/ 177 w 261"/>
                <a:gd name="T17" fmla="*/ 5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474">
                  <a:moveTo>
                    <a:pt x="177" y="5"/>
                  </a:moveTo>
                  <a:cubicBezTo>
                    <a:pt x="177" y="5"/>
                    <a:pt x="184" y="0"/>
                    <a:pt x="210" y="30"/>
                  </a:cubicBezTo>
                  <a:cubicBezTo>
                    <a:pt x="240" y="64"/>
                    <a:pt x="261" y="237"/>
                    <a:pt x="221" y="385"/>
                  </a:cubicBezTo>
                  <a:cubicBezTo>
                    <a:pt x="220" y="389"/>
                    <a:pt x="217" y="393"/>
                    <a:pt x="213" y="396"/>
                  </a:cubicBezTo>
                  <a:cubicBezTo>
                    <a:pt x="191" y="414"/>
                    <a:pt x="106" y="474"/>
                    <a:pt x="9" y="402"/>
                  </a:cubicBezTo>
                  <a:cubicBezTo>
                    <a:pt x="9" y="243"/>
                    <a:pt x="9" y="243"/>
                    <a:pt x="9" y="243"/>
                  </a:cubicBezTo>
                  <a:cubicBezTo>
                    <a:pt x="9" y="243"/>
                    <a:pt x="0" y="147"/>
                    <a:pt x="8" y="121"/>
                  </a:cubicBezTo>
                  <a:cubicBezTo>
                    <a:pt x="13" y="108"/>
                    <a:pt x="20" y="92"/>
                    <a:pt x="41" y="78"/>
                  </a:cubicBezTo>
                  <a:lnTo>
                    <a:pt x="177" y="5"/>
                  </a:ln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50"/>
            <p:cNvSpPr>
              <a:spLocks/>
            </p:cNvSpPr>
            <p:nvPr/>
          </p:nvSpPr>
          <p:spPr bwMode="auto">
            <a:xfrm>
              <a:off x="8724" y="4683"/>
              <a:ext cx="476" cy="485"/>
            </a:xfrm>
            <a:custGeom>
              <a:avLst/>
              <a:gdLst>
                <a:gd name="T0" fmla="*/ 201 w 201"/>
                <a:gd name="T1" fmla="*/ 143 h 205"/>
                <a:gd name="T2" fmla="*/ 111 w 201"/>
                <a:gd name="T3" fmla="*/ 158 h 205"/>
                <a:gd name="T4" fmla="*/ 65 w 201"/>
                <a:gd name="T5" fmla="*/ 98 h 205"/>
                <a:gd name="T6" fmla="*/ 72 w 201"/>
                <a:gd name="T7" fmla="*/ 0 h 205"/>
                <a:gd name="T8" fmla="*/ 58 w 201"/>
                <a:gd name="T9" fmla="*/ 0 h 205"/>
                <a:gd name="T10" fmla="*/ 30 w 201"/>
                <a:gd name="T11" fmla="*/ 32 h 205"/>
                <a:gd name="T12" fmla="*/ 0 w 201"/>
                <a:gd name="T13" fmla="*/ 85 h 205"/>
                <a:gd name="T14" fmla="*/ 0 w 201"/>
                <a:gd name="T15" fmla="*/ 146 h 205"/>
                <a:gd name="T16" fmla="*/ 23 w 201"/>
                <a:gd name="T17" fmla="*/ 161 h 205"/>
                <a:gd name="T18" fmla="*/ 26 w 201"/>
                <a:gd name="T19" fmla="*/ 162 h 205"/>
                <a:gd name="T20" fmla="*/ 26 w 201"/>
                <a:gd name="T21" fmla="*/ 162 h 205"/>
                <a:gd name="T22" fmla="*/ 201 w 201"/>
                <a:gd name="T2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205">
                  <a:moveTo>
                    <a:pt x="201" y="143"/>
                  </a:moveTo>
                  <a:cubicBezTo>
                    <a:pt x="168" y="158"/>
                    <a:pt x="136" y="161"/>
                    <a:pt x="111" y="158"/>
                  </a:cubicBezTo>
                  <a:cubicBezTo>
                    <a:pt x="81" y="156"/>
                    <a:pt x="60" y="127"/>
                    <a:pt x="65" y="98"/>
                  </a:cubicBezTo>
                  <a:cubicBezTo>
                    <a:pt x="74" y="52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8" y="152"/>
                    <a:pt x="16" y="157"/>
                    <a:pt x="23" y="161"/>
                  </a:cubicBezTo>
                  <a:cubicBezTo>
                    <a:pt x="24" y="162"/>
                    <a:pt x="25" y="162"/>
                    <a:pt x="26" y="162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107" y="205"/>
                    <a:pt x="177" y="161"/>
                    <a:pt x="201" y="143"/>
                  </a:cubicBezTo>
                  <a:close/>
                </a:path>
              </a:pathLst>
            </a:custGeom>
            <a:solidFill>
              <a:srgbClr val="9B3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51"/>
            <p:cNvSpPr>
              <a:spLocks/>
            </p:cNvSpPr>
            <p:nvPr/>
          </p:nvSpPr>
          <p:spPr bwMode="auto">
            <a:xfrm>
              <a:off x="8388" y="4508"/>
              <a:ext cx="42" cy="78"/>
            </a:xfrm>
            <a:custGeom>
              <a:avLst/>
              <a:gdLst>
                <a:gd name="T0" fmla="*/ 0 w 18"/>
                <a:gd name="T1" fmla="*/ 0 h 33"/>
                <a:gd name="T2" fmla="*/ 2 w 18"/>
                <a:gd name="T3" fmla="*/ 17 h 33"/>
                <a:gd name="T4" fmla="*/ 11 w 18"/>
                <a:gd name="T5" fmla="*/ 29 h 33"/>
                <a:gd name="T6" fmla="*/ 11 w 18"/>
                <a:gd name="T7" fmla="*/ 29 h 33"/>
                <a:gd name="T8" fmla="*/ 13 w 18"/>
                <a:gd name="T9" fmla="*/ 33 h 33"/>
                <a:gd name="T10" fmla="*/ 18 w 18"/>
                <a:gd name="T11" fmla="*/ 30 h 33"/>
                <a:gd name="T12" fmla="*/ 16 w 18"/>
                <a:gd name="T13" fmla="*/ 20 h 33"/>
                <a:gd name="T14" fmla="*/ 15 w 18"/>
                <a:gd name="T15" fmla="*/ 20 h 33"/>
                <a:gd name="T16" fmla="*/ 15 w 18"/>
                <a:gd name="T17" fmla="*/ 20 h 33"/>
                <a:gd name="T18" fmla="*/ 0 w 18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3">
                  <a:moveTo>
                    <a:pt x="0" y="0"/>
                  </a:moveTo>
                  <a:cubicBezTo>
                    <a:pt x="0" y="4"/>
                    <a:pt x="1" y="10"/>
                    <a:pt x="2" y="1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52"/>
            <p:cNvSpPr>
              <a:spLocks/>
            </p:cNvSpPr>
            <p:nvPr/>
          </p:nvSpPr>
          <p:spPr bwMode="auto">
            <a:xfrm>
              <a:off x="8388" y="4473"/>
              <a:ext cx="38" cy="82"/>
            </a:xfrm>
            <a:custGeom>
              <a:avLst/>
              <a:gdLst>
                <a:gd name="T0" fmla="*/ 5 w 16"/>
                <a:gd name="T1" fmla="*/ 0 h 35"/>
                <a:gd name="T2" fmla="*/ 0 w 16"/>
                <a:gd name="T3" fmla="*/ 15 h 35"/>
                <a:gd name="T4" fmla="*/ 15 w 16"/>
                <a:gd name="T5" fmla="*/ 35 h 35"/>
                <a:gd name="T6" fmla="*/ 15 w 16"/>
                <a:gd name="T7" fmla="*/ 35 h 35"/>
                <a:gd name="T8" fmla="*/ 16 w 16"/>
                <a:gd name="T9" fmla="*/ 35 h 35"/>
                <a:gd name="T10" fmla="*/ 5 w 16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cubicBezTo>
                    <a:pt x="5" y="0"/>
                    <a:pt x="0" y="1"/>
                    <a:pt x="0" y="1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53"/>
            <p:cNvSpPr>
              <a:spLocks/>
            </p:cNvSpPr>
            <p:nvPr/>
          </p:nvSpPr>
          <p:spPr bwMode="auto">
            <a:xfrm>
              <a:off x="8393" y="4548"/>
              <a:ext cx="26" cy="41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0 h 17"/>
                <a:gd name="T4" fmla="*/ 9 w 11"/>
                <a:gd name="T5" fmla="*/ 17 h 17"/>
                <a:gd name="T6" fmla="*/ 11 w 11"/>
                <a:gd name="T7" fmla="*/ 16 h 17"/>
                <a:gd name="T8" fmla="*/ 9 w 11"/>
                <a:gd name="T9" fmla="*/ 12 h 17"/>
                <a:gd name="T10" fmla="*/ 9 w 11"/>
                <a:gd name="T11" fmla="*/ 12 h 17"/>
                <a:gd name="T12" fmla="*/ 0 w 1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54"/>
            <p:cNvSpPr>
              <a:spLocks/>
            </p:cNvSpPr>
            <p:nvPr/>
          </p:nvSpPr>
          <p:spPr bwMode="auto">
            <a:xfrm>
              <a:off x="8255" y="4421"/>
              <a:ext cx="620" cy="697"/>
            </a:xfrm>
            <a:custGeom>
              <a:avLst/>
              <a:gdLst>
                <a:gd name="T0" fmla="*/ 261 w 262"/>
                <a:gd name="T1" fmla="*/ 111 h 295"/>
                <a:gd name="T2" fmla="*/ 185 w 262"/>
                <a:gd name="T3" fmla="*/ 114 h 295"/>
                <a:gd name="T4" fmla="*/ 187 w 262"/>
                <a:gd name="T5" fmla="*/ 162 h 295"/>
                <a:gd name="T6" fmla="*/ 179 w 262"/>
                <a:gd name="T7" fmla="*/ 166 h 295"/>
                <a:gd name="T8" fmla="*/ 93 w 262"/>
                <a:gd name="T9" fmla="*/ 105 h 295"/>
                <a:gd name="T10" fmla="*/ 71 w 262"/>
                <a:gd name="T11" fmla="*/ 29 h 295"/>
                <a:gd name="T12" fmla="*/ 67 w 262"/>
                <a:gd name="T13" fmla="*/ 66 h 295"/>
                <a:gd name="T14" fmla="*/ 35 w 262"/>
                <a:gd name="T15" fmla="*/ 24 h 295"/>
                <a:gd name="T16" fmla="*/ 23 w 262"/>
                <a:gd name="T17" fmla="*/ 25 h 295"/>
                <a:gd name="T18" fmla="*/ 67 w 262"/>
                <a:gd name="T19" fmla="*/ 124 h 295"/>
                <a:gd name="T20" fmla="*/ 183 w 262"/>
                <a:gd name="T21" fmla="*/ 250 h 295"/>
                <a:gd name="T22" fmla="*/ 261 w 262"/>
                <a:gd name="T23" fmla="*/ 11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95">
                  <a:moveTo>
                    <a:pt x="261" y="111"/>
                  </a:moveTo>
                  <a:cubicBezTo>
                    <a:pt x="230" y="124"/>
                    <a:pt x="202" y="122"/>
                    <a:pt x="185" y="114"/>
                  </a:cubicBezTo>
                  <a:cubicBezTo>
                    <a:pt x="185" y="134"/>
                    <a:pt x="186" y="151"/>
                    <a:pt x="187" y="162"/>
                  </a:cubicBezTo>
                  <a:cubicBezTo>
                    <a:pt x="187" y="166"/>
                    <a:pt x="183" y="168"/>
                    <a:pt x="179" y="166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5" y="58"/>
                    <a:pt x="71" y="29"/>
                  </a:cubicBezTo>
                  <a:cubicBezTo>
                    <a:pt x="47" y="0"/>
                    <a:pt x="67" y="66"/>
                    <a:pt x="67" y="6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2" y="20"/>
                    <a:pt x="25" y="20"/>
                    <a:pt x="23" y="25"/>
                  </a:cubicBezTo>
                  <a:cubicBezTo>
                    <a:pt x="13" y="42"/>
                    <a:pt x="0" y="82"/>
                    <a:pt x="67" y="124"/>
                  </a:cubicBezTo>
                  <a:cubicBezTo>
                    <a:pt x="67" y="124"/>
                    <a:pt x="110" y="203"/>
                    <a:pt x="183" y="250"/>
                  </a:cubicBezTo>
                  <a:cubicBezTo>
                    <a:pt x="252" y="295"/>
                    <a:pt x="262" y="111"/>
                    <a:pt x="261" y="111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55"/>
            <p:cNvSpPr>
              <a:spLocks/>
            </p:cNvSpPr>
            <p:nvPr/>
          </p:nvSpPr>
          <p:spPr bwMode="auto">
            <a:xfrm>
              <a:off x="8442" y="4683"/>
              <a:ext cx="433" cy="435"/>
            </a:xfrm>
            <a:custGeom>
              <a:avLst/>
              <a:gdLst>
                <a:gd name="T0" fmla="*/ 182 w 183"/>
                <a:gd name="T1" fmla="*/ 0 h 184"/>
                <a:gd name="T2" fmla="*/ 165 w 183"/>
                <a:gd name="T3" fmla="*/ 6 h 184"/>
                <a:gd name="T4" fmla="*/ 89 w 183"/>
                <a:gd name="T5" fmla="*/ 118 h 184"/>
                <a:gd name="T6" fmla="*/ 0 w 183"/>
                <a:gd name="T7" fmla="*/ 32 h 184"/>
                <a:gd name="T8" fmla="*/ 104 w 183"/>
                <a:gd name="T9" fmla="*/ 139 h 184"/>
                <a:gd name="T10" fmla="*/ 182 w 183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84">
                  <a:moveTo>
                    <a:pt x="182" y="0"/>
                  </a:moveTo>
                  <a:cubicBezTo>
                    <a:pt x="176" y="3"/>
                    <a:pt x="170" y="4"/>
                    <a:pt x="165" y="6"/>
                  </a:cubicBezTo>
                  <a:cubicBezTo>
                    <a:pt x="159" y="55"/>
                    <a:pt x="141" y="151"/>
                    <a:pt x="89" y="118"/>
                  </a:cubicBezTo>
                  <a:cubicBezTo>
                    <a:pt x="50" y="93"/>
                    <a:pt x="20" y="58"/>
                    <a:pt x="0" y="32"/>
                  </a:cubicBezTo>
                  <a:cubicBezTo>
                    <a:pt x="17" y="58"/>
                    <a:pt x="53" y="107"/>
                    <a:pt x="104" y="139"/>
                  </a:cubicBezTo>
                  <a:cubicBezTo>
                    <a:pt x="173" y="184"/>
                    <a:pt x="183" y="0"/>
                    <a:pt x="182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56"/>
            <p:cNvSpPr>
              <a:spLocks/>
            </p:cNvSpPr>
            <p:nvPr/>
          </p:nvSpPr>
          <p:spPr bwMode="auto">
            <a:xfrm>
              <a:off x="8852" y="4134"/>
              <a:ext cx="184" cy="107"/>
            </a:xfrm>
            <a:custGeom>
              <a:avLst/>
              <a:gdLst>
                <a:gd name="T0" fmla="*/ 76 w 78"/>
                <a:gd name="T1" fmla="*/ 7 h 45"/>
                <a:gd name="T2" fmla="*/ 73 w 78"/>
                <a:gd name="T3" fmla="*/ 0 h 45"/>
                <a:gd name="T4" fmla="*/ 17 w 78"/>
                <a:gd name="T5" fmla="*/ 11 h 45"/>
                <a:gd name="T6" fmla="*/ 0 w 78"/>
                <a:gd name="T7" fmla="*/ 43 h 45"/>
                <a:gd name="T8" fmla="*/ 72 w 78"/>
                <a:gd name="T9" fmla="*/ 22 h 45"/>
                <a:gd name="T10" fmla="*/ 76 w 78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45">
                  <a:moveTo>
                    <a:pt x="76" y="7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21" y="24"/>
                    <a:pt x="0" y="43"/>
                  </a:cubicBezTo>
                  <a:cubicBezTo>
                    <a:pt x="38" y="45"/>
                    <a:pt x="61" y="31"/>
                    <a:pt x="72" y="22"/>
                  </a:cubicBezTo>
                  <a:cubicBezTo>
                    <a:pt x="76" y="18"/>
                    <a:pt x="78" y="12"/>
                    <a:pt x="76" y="7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57"/>
            <p:cNvSpPr>
              <a:spLocks/>
            </p:cNvSpPr>
            <p:nvPr/>
          </p:nvSpPr>
          <p:spPr bwMode="auto">
            <a:xfrm>
              <a:off x="8885" y="4134"/>
              <a:ext cx="144" cy="62"/>
            </a:xfrm>
            <a:custGeom>
              <a:avLst/>
              <a:gdLst>
                <a:gd name="T0" fmla="*/ 39 w 61"/>
                <a:gd name="T1" fmla="*/ 18 h 26"/>
                <a:gd name="T2" fmla="*/ 61 w 61"/>
                <a:gd name="T3" fmla="*/ 6 h 26"/>
                <a:gd name="T4" fmla="*/ 59 w 61"/>
                <a:gd name="T5" fmla="*/ 0 h 26"/>
                <a:gd name="T6" fmla="*/ 3 w 61"/>
                <a:gd name="T7" fmla="*/ 11 h 26"/>
                <a:gd name="T8" fmla="*/ 0 w 61"/>
                <a:gd name="T9" fmla="*/ 26 h 26"/>
                <a:gd name="T10" fmla="*/ 39 w 61"/>
                <a:gd name="T1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26">
                  <a:moveTo>
                    <a:pt x="39" y="18"/>
                  </a:moveTo>
                  <a:cubicBezTo>
                    <a:pt x="47" y="16"/>
                    <a:pt x="55" y="11"/>
                    <a:pt x="61" y="6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5" y="17"/>
                    <a:pt x="0" y="26"/>
                  </a:cubicBezTo>
                  <a:cubicBezTo>
                    <a:pt x="11" y="26"/>
                    <a:pt x="25" y="23"/>
                    <a:pt x="39" y="1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58"/>
            <p:cNvSpPr>
              <a:spLocks/>
            </p:cNvSpPr>
            <p:nvPr/>
          </p:nvSpPr>
          <p:spPr bwMode="auto">
            <a:xfrm>
              <a:off x="8686" y="3590"/>
              <a:ext cx="464" cy="570"/>
            </a:xfrm>
            <a:custGeom>
              <a:avLst/>
              <a:gdLst>
                <a:gd name="T0" fmla="*/ 11 w 196"/>
                <a:gd name="T1" fmla="*/ 82 h 241"/>
                <a:gd name="T2" fmla="*/ 103 w 196"/>
                <a:gd name="T3" fmla="*/ 0 h 241"/>
                <a:gd name="T4" fmla="*/ 196 w 196"/>
                <a:gd name="T5" fmla="*/ 92 h 241"/>
                <a:gd name="T6" fmla="*/ 196 w 196"/>
                <a:gd name="T7" fmla="*/ 94 h 241"/>
                <a:gd name="T8" fmla="*/ 196 w 196"/>
                <a:gd name="T9" fmla="*/ 94 h 241"/>
                <a:gd name="T10" fmla="*/ 196 w 196"/>
                <a:gd name="T11" fmla="*/ 145 h 241"/>
                <a:gd name="T12" fmla="*/ 136 w 196"/>
                <a:gd name="T13" fmla="*/ 233 h 241"/>
                <a:gd name="T14" fmla="*/ 80 w 196"/>
                <a:gd name="T15" fmla="*/ 241 h 241"/>
                <a:gd name="T16" fmla="*/ 64 w 196"/>
                <a:gd name="T17" fmla="*/ 235 h 241"/>
                <a:gd name="T18" fmla="*/ 11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1" y="82"/>
                  </a:moveTo>
                  <a:cubicBezTo>
                    <a:pt x="19" y="36"/>
                    <a:pt x="56" y="0"/>
                    <a:pt x="103" y="0"/>
                  </a:cubicBezTo>
                  <a:cubicBezTo>
                    <a:pt x="155" y="0"/>
                    <a:pt x="196" y="41"/>
                    <a:pt x="196" y="92"/>
                  </a:cubicBezTo>
                  <a:cubicBezTo>
                    <a:pt x="196" y="93"/>
                    <a:pt x="196" y="93"/>
                    <a:pt x="196" y="94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84"/>
                    <a:pt x="173" y="220"/>
                    <a:pt x="136" y="233"/>
                  </a:cubicBezTo>
                  <a:cubicBezTo>
                    <a:pt x="114" y="241"/>
                    <a:pt x="92" y="241"/>
                    <a:pt x="80" y="241"/>
                  </a:cubicBezTo>
                  <a:cubicBezTo>
                    <a:pt x="74" y="241"/>
                    <a:pt x="68" y="239"/>
                    <a:pt x="64" y="235"/>
                  </a:cubicBezTo>
                  <a:cubicBezTo>
                    <a:pt x="22" y="201"/>
                    <a:pt x="0" y="152"/>
                    <a:pt x="11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9"/>
            <p:cNvSpPr>
              <a:spLocks/>
            </p:cNvSpPr>
            <p:nvPr/>
          </p:nvSpPr>
          <p:spPr bwMode="auto">
            <a:xfrm>
              <a:off x="8655" y="3562"/>
              <a:ext cx="557" cy="594"/>
            </a:xfrm>
            <a:custGeom>
              <a:avLst/>
              <a:gdLst>
                <a:gd name="T0" fmla="*/ 116 w 235"/>
                <a:gd name="T1" fmla="*/ 0 h 251"/>
                <a:gd name="T2" fmla="*/ 41 w 235"/>
                <a:gd name="T3" fmla="*/ 37 h 251"/>
                <a:gd name="T4" fmla="*/ 41 w 235"/>
                <a:gd name="T5" fmla="*/ 37 h 251"/>
                <a:gd name="T6" fmla="*/ 25 w 235"/>
                <a:gd name="T7" fmla="*/ 106 h 251"/>
                <a:gd name="T8" fmla="*/ 37 w 235"/>
                <a:gd name="T9" fmla="*/ 94 h 251"/>
                <a:gd name="T10" fmla="*/ 49 w 235"/>
                <a:gd name="T11" fmla="*/ 133 h 251"/>
                <a:gd name="T12" fmla="*/ 92 w 235"/>
                <a:gd name="T13" fmla="*/ 144 h 251"/>
                <a:gd name="T14" fmla="*/ 122 w 235"/>
                <a:gd name="T15" fmla="*/ 215 h 251"/>
                <a:gd name="T16" fmla="*/ 164 w 235"/>
                <a:gd name="T17" fmla="*/ 243 h 251"/>
                <a:gd name="T18" fmla="*/ 235 w 235"/>
                <a:gd name="T19" fmla="*/ 136 h 251"/>
                <a:gd name="T20" fmla="*/ 116 w 235"/>
                <a:gd name="T2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251">
                  <a:moveTo>
                    <a:pt x="116" y="0"/>
                  </a:moveTo>
                  <a:cubicBezTo>
                    <a:pt x="87" y="0"/>
                    <a:pt x="55" y="13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0" y="58"/>
                    <a:pt x="25" y="106"/>
                  </a:cubicBezTo>
                  <a:cubicBezTo>
                    <a:pt x="25" y="106"/>
                    <a:pt x="27" y="100"/>
                    <a:pt x="37" y="94"/>
                  </a:cubicBezTo>
                  <a:cubicBezTo>
                    <a:pt x="37" y="94"/>
                    <a:pt x="29" y="118"/>
                    <a:pt x="49" y="133"/>
                  </a:cubicBezTo>
                  <a:cubicBezTo>
                    <a:pt x="68" y="149"/>
                    <a:pt x="92" y="144"/>
                    <a:pt x="92" y="144"/>
                  </a:cubicBezTo>
                  <a:cubicBezTo>
                    <a:pt x="92" y="144"/>
                    <a:pt x="119" y="174"/>
                    <a:pt x="122" y="215"/>
                  </a:cubicBezTo>
                  <a:cubicBezTo>
                    <a:pt x="123" y="236"/>
                    <a:pt x="144" y="251"/>
                    <a:pt x="164" y="243"/>
                  </a:cubicBezTo>
                  <a:cubicBezTo>
                    <a:pt x="197" y="231"/>
                    <a:pt x="235" y="202"/>
                    <a:pt x="235" y="136"/>
                  </a:cubicBezTo>
                  <a:cubicBezTo>
                    <a:pt x="235" y="20"/>
                    <a:pt x="154" y="0"/>
                    <a:pt x="116" y="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Oval 160"/>
            <p:cNvSpPr>
              <a:spLocks noChangeArrowheads="1"/>
            </p:cNvSpPr>
            <p:nvPr/>
          </p:nvSpPr>
          <p:spPr bwMode="auto">
            <a:xfrm>
              <a:off x="8852" y="3893"/>
              <a:ext cx="99" cy="9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61"/>
            <p:cNvSpPr>
              <a:spLocks/>
            </p:cNvSpPr>
            <p:nvPr/>
          </p:nvSpPr>
          <p:spPr bwMode="auto">
            <a:xfrm>
              <a:off x="8677" y="4302"/>
              <a:ext cx="227" cy="414"/>
            </a:xfrm>
            <a:custGeom>
              <a:avLst/>
              <a:gdLst>
                <a:gd name="T0" fmla="*/ 42 w 96"/>
                <a:gd name="T1" fmla="*/ 2 h 175"/>
                <a:gd name="T2" fmla="*/ 1 w 96"/>
                <a:gd name="T3" fmla="*/ 161 h 175"/>
                <a:gd name="T4" fmla="*/ 92 w 96"/>
                <a:gd name="T5" fmla="*/ 161 h 175"/>
                <a:gd name="T6" fmla="*/ 93 w 96"/>
                <a:gd name="T7" fmla="*/ 69 h 175"/>
                <a:gd name="T8" fmla="*/ 42 w 96"/>
                <a:gd name="T9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75">
                  <a:moveTo>
                    <a:pt x="42" y="2"/>
                  </a:moveTo>
                  <a:cubicBezTo>
                    <a:pt x="8" y="0"/>
                    <a:pt x="0" y="95"/>
                    <a:pt x="1" y="161"/>
                  </a:cubicBezTo>
                  <a:cubicBezTo>
                    <a:pt x="18" y="171"/>
                    <a:pt x="58" y="175"/>
                    <a:pt x="92" y="161"/>
                  </a:cubicBezTo>
                  <a:cubicBezTo>
                    <a:pt x="96" y="123"/>
                    <a:pt x="93" y="88"/>
                    <a:pt x="93" y="69"/>
                  </a:cubicBezTo>
                  <a:cubicBezTo>
                    <a:pt x="93" y="11"/>
                    <a:pt x="57" y="3"/>
                    <a:pt x="42" y="2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62"/>
            <p:cNvSpPr>
              <a:spLocks/>
            </p:cNvSpPr>
            <p:nvPr/>
          </p:nvSpPr>
          <p:spPr bwMode="auto">
            <a:xfrm>
              <a:off x="8255" y="4480"/>
              <a:ext cx="159" cy="234"/>
            </a:xfrm>
            <a:custGeom>
              <a:avLst/>
              <a:gdLst>
                <a:gd name="T0" fmla="*/ 23 w 67"/>
                <a:gd name="T1" fmla="*/ 0 h 99"/>
                <a:gd name="T2" fmla="*/ 67 w 67"/>
                <a:gd name="T3" fmla="*/ 99 h 99"/>
                <a:gd name="T4" fmla="*/ 23 w 6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99">
                  <a:moveTo>
                    <a:pt x="23" y="0"/>
                  </a:moveTo>
                  <a:cubicBezTo>
                    <a:pt x="13" y="17"/>
                    <a:pt x="0" y="57"/>
                    <a:pt x="67" y="99"/>
                  </a:cubicBezTo>
                  <a:cubicBezTo>
                    <a:pt x="8" y="6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63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close/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64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65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66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67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close/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68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69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70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71"/>
            <p:cNvSpPr>
              <a:spLocks/>
            </p:cNvSpPr>
            <p:nvPr/>
          </p:nvSpPr>
          <p:spPr bwMode="auto">
            <a:xfrm>
              <a:off x="8182" y="3760"/>
              <a:ext cx="2" cy="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72"/>
            <p:cNvSpPr>
              <a:spLocks/>
            </p:cNvSpPr>
            <p:nvPr/>
          </p:nvSpPr>
          <p:spPr bwMode="auto">
            <a:xfrm>
              <a:off x="7623" y="3413"/>
              <a:ext cx="561" cy="364"/>
            </a:xfrm>
            <a:custGeom>
              <a:avLst/>
              <a:gdLst>
                <a:gd name="T0" fmla="*/ 19 w 237"/>
                <a:gd name="T1" fmla="*/ 0 h 154"/>
                <a:gd name="T2" fmla="*/ 13 w 237"/>
                <a:gd name="T3" fmla="*/ 30 h 154"/>
                <a:gd name="T4" fmla="*/ 13 w 237"/>
                <a:gd name="T5" fmla="*/ 30 h 154"/>
                <a:gd name="T6" fmla="*/ 13 w 237"/>
                <a:gd name="T7" fmla="*/ 30 h 154"/>
                <a:gd name="T8" fmla="*/ 1 w 237"/>
                <a:gd name="T9" fmla="*/ 126 h 154"/>
                <a:gd name="T10" fmla="*/ 0 w 237"/>
                <a:gd name="T11" fmla="*/ 134 h 154"/>
                <a:gd name="T12" fmla="*/ 4 w 237"/>
                <a:gd name="T13" fmla="*/ 154 h 154"/>
                <a:gd name="T14" fmla="*/ 138 w 237"/>
                <a:gd name="T15" fmla="*/ 141 h 154"/>
                <a:gd name="T16" fmla="*/ 236 w 237"/>
                <a:gd name="T17" fmla="*/ 148 h 154"/>
                <a:gd name="T18" fmla="*/ 237 w 237"/>
                <a:gd name="T19" fmla="*/ 147 h 154"/>
                <a:gd name="T20" fmla="*/ 237 w 237"/>
                <a:gd name="T21" fmla="*/ 143 h 154"/>
                <a:gd name="T22" fmla="*/ 130 w 237"/>
                <a:gd name="T23" fmla="*/ 130 h 154"/>
                <a:gd name="T24" fmla="*/ 119 w 237"/>
                <a:gd name="T25" fmla="*/ 131 h 154"/>
                <a:gd name="T26" fmla="*/ 51 w 237"/>
                <a:gd name="T27" fmla="*/ 135 h 154"/>
                <a:gd name="T28" fmla="*/ 49 w 237"/>
                <a:gd name="T29" fmla="*/ 135 h 154"/>
                <a:gd name="T30" fmla="*/ 19 w 237"/>
                <a:gd name="T31" fmla="*/ 105 h 154"/>
                <a:gd name="T32" fmla="*/ 19 w 237"/>
                <a:gd name="T3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154">
                  <a:moveTo>
                    <a:pt x="19" y="0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5" y="108"/>
                    <a:pt x="1" y="126"/>
                  </a:cubicBezTo>
                  <a:cubicBezTo>
                    <a:pt x="1" y="129"/>
                    <a:pt x="0" y="131"/>
                    <a:pt x="0" y="134"/>
                  </a:cubicBezTo>
                  <a:cubicBezTo>
                    <a:pt x="0" y="141"/>
                    <a:pt x="2" y="148"/>
                    <a:pt x="4" y="154"/>
                  </a:cubicBezTo>
                  <a:cubicBezTo>
                    <a:pt x="47" y="145"/>
                    <a:pt x="92" y="141"/>
                    <a:pt x="138" y="141"/>
                  </a:cubicBezTo>
                  <a:cubicBezTo>
                    <a:pt x="171" y="141"/>
                    <a:pt x="204" y="143"/>
                    <a:pt x="236" y="148"/>
                  </a:cubicBezTo>
                  <a:cubicBezTo>
                    <a:pt x="236" y="147"/>
                    <a:pt x="236" y="147"/>
                    <a:pt x="237" y="147"/>
                  </a:cubicBezTo>
                  <a:cubicBezTo>
                    <a:pt x="237" y="145"/>
                    <a:pt x="237" y="144"/>
                    <a:pt x="237" y="143"/>
                  </a:cubicBezTo>
                  <a:cubicBezTo>
                    <a:pt x="237" y="143"/>
                    <a:pt x="179" y="130"/>
                    <a:pt x="130" y="130"/>
                  </a:cubicBezTo>
                  <a:cubicBezTo>
                    <a:pt x="126" y="130"/>
                    <a:pt x="123" y="130"/>
                    <a:pt x="119" y="131"/>
                  </a:cubicBezTo>
                  <a:cubicBezTo>
                    <a:pt x="94" y="132"/>
                    <a:pt x="70" y="133"/>
                    <a:pt x="51" y="135"/>
                  </a:cubicBezTo>
                  <a:cubicBezTo>
                    <a:pt x="50" y="135"/>
                    <a:pt x="49" y="135"/>
                    <a:pt x="49" y="135"/>
                  </a:cubicBezTo>
                  <a:cubicBezTo>
                    <a:pt x="33" y="135"/>
                    <a:pt x="19" y="122"/>
                    <a:pt x="19" y="105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73"/>
            <p:cNvSpPr>
              <a:spLocks/>
            </p:cNvSpPr>
            <p:nvPr/>
          </p:nvSpPr>
          <p:spPr bwMode="auto">
            <a:xfrm>
              <a:off x="7633" y="3746"/>
              <a:ext cx="549" cy="31"/>
            </a:xfrm>
            <a:custGeom>
              <a:avLst/>
              <a:gdLst>
                <a:gd name="T0" fmla="*/ 134 w 232"/>
                <a:gd name="T1" fmla="*/ 0 h 13"/>
                <a:gd name="T2" fmla="*/ 0 w 232"/>
                <a:gd name="T3" fmla="*/ 13 h 13"/>
                <a:gd name="T4" fmla="*/ 0 w 232"/>
                <a:gd name="T5" fmla="*/ 13 h 13"/>
                <a:gd name="T6" fmla="*/ 134 w 232"/>
                <a:gd name="T7" fmla="*/ 0 h 13"/>
                <a:gd name="T8" fmla="*/ 232 w 232"/>
                <a:gd name="T9" fmla="*/ 7 h 13"/>
                <a:gd name="T10" fmla="*/ 232 w 232"/>
                <a:gd name="T11" fmla="*/ 7 h 13"/>
                <a:gd name="T12" fmla="*/ 232 w 232"/>
                <a:gd name="T13" fmla="*/ 7 h 13"/>
                <a:gd name="T14" fmla="*/ 134 w 23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3">
                  <a:moveTo>
                    <a:pt x="134" y="0"/>
                  </a:moveTo>
                  <a:cubicBezTo>
                    <a:pt x="88" y="0"/>
                    <a:pt x="43" y="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4"/>
                    <a:pt x="88" y="0"/>
                    <a:pt x="134" y="0"/>
                  </a:cubicBezTo>
                  <a:cubicBezTo>
                    <a:pt x="167" y="0"/>
                    <a:pt x="200" y="2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00" y="2"/>
                    <a:pt x="167" y="0"/>
                    <a:pt x="134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74"/>
            <p:cNvSpPr>
              <a:spLocks/>
            </p:cNvSpPr>
            <p:nvPr/>
          </p:nvSpPr>
          <p:spPr bwMode="auto">
            <a:xfrm>
              <a:off x="7853" y="3921"/>
              <a:ext cx="317" cy="220"/>
            </a:xfrm>
            <a:custGeom>
              <a:avLst/>
              <a:gdLst>
                <a:gd name="T0" fmla="*/ 48 w 134"/>
                <a:gd name="T1" fmla="*/ 0 h 93"/>
                <a:gd name="T2" fmla="*/ 7 w 134"/>
                <a:gd name="T3" fmla="*/ 4 h 93"/>
                <a:gd name="T4" fmla="*/ 3 w 134"/>
                <a:gd name="T5" fmla="*/ 13 h 93"/>
                <a:gd name="T6" fmla="*/ 80 w 134"/>
                <a:gd name="T7" fmla="*/ 91 h 93"/>
                <a:gd name="T8" fmla="*/ 84 w 134"/>
                <a:gd name="T9" fmla="*/ 93 h 93"/>
                <a:gd name="T10" fmla="*/ 134 w 134"/>
                <a:gd name="T11" fmla="*/ 93 h 93"/>
                <a:gd name="T12" fmla="*/ 134 w 134"/>
                <a:gd name="T13" fmla="*/ 93 h 93"/>
                <a:gd name="T14" fmla="*/ 129 w 134"/>
                <a:gd name="T15" fmla="*/ 91 h 93"/>
                <a:gd name="T16" fmla="*/ 50 w 134"/>
                <a:gd name="T17" fmla="*/ 4 h 93"/>
                <a:gd name="T18" fmla="*/ 48 w 134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93">
                  <a:moveTo>
                    <a:pt x="4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2" y="5"/>
                    <a:pt x="0" y="10"/>
                    <a:pt x="3" y="13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1" y="92"/>
                    <a:pt x="83" y="93"/>
                    <a:pt x="8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2" y="93"/>
                    <a:pt x="130" y="92"/>
                    <a:pt x="129" y="91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3"/>
                    <a:pt x="48" y="2"/>
                    <a:pt x="48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75"/>
            <p:cNvSpPr>
              <a:spLocks/>
            </p:cNvSpPr>
            <p:nvPr/>
          </p:nvSpPr>
          <p:spPr bwMode="auto">
            <a:xfrm>
              <a:off x="7966" y="3812"/>
              <a:ext cx="379" cy="329"/>
            </a:xfrm>
            <a:custGeom>
              <a:avLst/>
              <a:gdLst>
                <a:gd name="T0" fmla="*/ 158 w 160"/>
                <a:gd name="T1" fmla="*/ 88 h 139"/>
                <a:gd name="T2" fmla="*/ 75 w 160"/>
                <a:gd name="T3" fmla="*/ 2 h 139"/>
                <a:gd name="T4" fmla="*/ 68 w 160"/>
                <a:gd name="T5" fmla="*/ 1 h 139"/>
                <a:gd name="T6" fmla="*/ 4 w 160"/>
                <a:gd name="T7" fmla="*/ 24 h 139"/>
                <a:gd name="T8" fmla="*/ 0 w 160"/>
                <a:gd name="T9" fmla="*/ 29 h 139"/>
                <a:gd name="T10" fmla="*/ 0 w 160"/>
                <a:gd name="T11" fmla="*/ 29 h 139"/>
                <a:gd name="T12" fmla="*/ 0 w 160"/>
                <a:gd name="T13" fmla="*/ 45 h 139"/>
                <a:gd name="T14" fmla="*/ 0 w 160"/>
                <a:gd name="T15" fmla="*/ 45 h 139"/>
                <a:gd name="T16" fmla="*/ 2 w 160"/>
                <a:gd name="T17" fmla="*/ 50 h 139"/>
                <a:gd name="T18" fmla="*/ 81 w 160"/>
                <a:gd name="T19" fmla="*/ 137 h 139"/>
                <a:gd name="T20" fmla="*/ 88 w 160"/>
                <a:gd name="T21" fmla="*/ 139 h 139"/>
                <a:gd name="T22" fmla="*/ 156 w 160"/>
                <a:gd name="T23" fmla="*/ 114 h 139"/>
                <a:gd name="T24" fmla="*/ 160 w 160"/>
                <a:gd name="T25" fmla="*/ 107 h 139"/>
                <a:gd name="T26" fmla="*/ 160 w 160"/>
                <a:gd name="T27" fmla="*/ 93 h 139"/>
                <a:gd name="T28" fmla="*/ 158 w 160"/>
                <a:gd name="T29" fmla="*/ 8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39">
                  <a:moveTo>
                    <a:pt x="158" y="88"/>
                  </a:moveTo>
                  <a:cubicBezTo>
                    <a:pt x="75" y="2"/>
                    <a:pt x="75" y="2"/>
                    <a:pt x="75" y="2"/>
                  </a:cubicBezTo>
                  <a:cubicBezTo>
                    <a:pt x="73" y="0"/>
                    <a:pt x="71" y="0"/>
                    <a:pt x="68" y="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5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8"/>
                    <a:pt x="2" y="5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3" y="139"/>
                    <a:pt x="86" y="139"/>
                    <a:pt x="88" y="139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60" y="110"/>
                    <a:pt x="160" y="107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1"/>
                    <a:pt x="160" y="90"/>
                    <a:pt x="158" y="88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76"/>
            <p:cNvSpPr>
              <a:spLocks/>
            </p:cNvSpPr>
            <p:nvPr/>
          </p:nvSpPr>
          <p:spPr bwMode="auto">
            <a:xfrm>
              <a:off x="7962" y="3812"/>
              <a:ext cx="388" cy="296"/>
            </a:xfrm>
            <a:custGeom>
              <a:avLst/>
              <a:gdLst>
                <a:gd name="T0" fmla="*/ 6 w 164"/>
                <a:gd name="T1" fmla="*/ 24 h 125"/>
                <a:gd name="T2" fmla="*/ 70 w 164"/>
                <a:gd name="T3" fmla="*/ 1 h 125"/>
                <a:gd name="T4" fmla="*/ 77 w 164"/>
                <a:gd name="T5" fmla="*/ 2 h 125"/>
                <a:gd name="T6" fmla="*/ 160 w 164"/>
                <a:gd name="T7" fmla="*/ 88 h 125"/>
                <a:gd name="T8" fmla="*/ 158 w 164"/>
                <a:gd name="T9" fmla="*/ 99 h 125"/>
                <a:gd name="T10" fmla="*/ 90 w 164"/>
                <a:gd name="T11" fmla="*/ 124 h 125"/>
                <a:gd name="T12" fmla="*/ 83 w 164"/>
                <a:gd name="T13" fmla="*/ 122 h 125"/>
                <a:gd name="T14" fmla="*/ 4 w 164"/>
                <a:gd name="T15" fmla="*/ 35 h 125"/>
                <a:gd name="T16" fmla="*/ 6 w 164"/>
                <a:gd name="T17" fmla="*/ 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5">
                  <a:moveTo>
                    <a:pt x="6" y="24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73" y="0"/>
                    <a:pt x="75" y="0"/>
                    <a:pt x="77" y="2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4" y="92"/>
                    <a:pt x="162" y="98"/>
                    <a:pt x="158" y="99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8" y="125"/>
                    <a:pt x="85" y="124"/>
                    <a:pt x="83" y="12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1"/>
                    <a:pt x="2" y="26"/>
                    <a:pt x="6" y="24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77"/>
            <p:cNvSpPr>
              <a:spLocks/>
            </p:cNvSpPr>
            <p:nvPr/>
          </p:nvSpPr>
          <p:spPr bwMode="auto">
            <a:xfrm>
              <a:off x="7988" y="3831"/>
              <a:ext cx="336" cy="251"/>
            </a:xfrm>
            <a:custGeom>
              <a:avLst/>
              <a:gdLst>
                <a:gd name="T0" fmla="*/ 7 w 142"/>
                <a:gd name="T1" fmla="*/ 18 h 106"/>
                <a:gd name="T2" fmla="*/ 56 w 142"/>
                <a:gd name="T3" fmla="*/ 0 h 106"/>
                <a:gd name="T4" fmla="*/ 62 w 142"/>
                <a:gd name="T5" fmla="*/ 2 h 106"/>
                <a:gd name="T6" fmla="*/ 136 w 142"/>
                <a:gd name="T7" fmla="*/ 78 h 106"/>
                <a:gd name="T8" fmla="*/ 134 w 142"/>
                <a:gd name="T9" fmla="*/ 86 h 106"/>
                <a:gd name="T10" fmla="*/ 82 w 142"/>
                <a:gd name="T11" fmla="*/ 105 h 106"/>
                <a:gd name="T12" fmla="*/ 76 w 142"/>
                <a:gd name="T13" fmla="*/ 104 h 106"/>
                <a:gd name="T14" fmla="*/ 4 w 142"/>
                <a:gd name="T15" fmla="*/ 27 h 106"/>
                <a:gd name="T16" fmla="*/ 7 w 142"/>
                <a:gd name="T17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6">
                  <a:moveTo>
                    <a:pt x="7" y="1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0"/>
                    <a:pt x="62" y="2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42" y="83"/>
                    <a:pt x="139" y="84"/>
                    <a:pt x="134" y="8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0" y="106"/>
                    <a:pt x="77" y="105"/>
                    <a:pt x="76" y="10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3"/>
                    <a:pt x="0" y="20"/>
                    <a:pt x="7" y="18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78"/>
            <p:cNvSpPr>
              <a:spLocks/>
            </p:cNvSpPr>
            <p:nvPr/>
          </p:nvSpPr>
          <p:spPr bwMode="auto">
            <a:xfrm>
              <a:off x="7966" y="3881"/>
              <a:ext cx="379" cy="260"/>
            </a:xfrm>
            <a:custGeom>
              <a:avLst/>
              <a:gdLst>
                <a:gd name="T0" fmla="*/ 156 w 160"/>
                <a:gd name="T1" fmla="*/ 70 h 110"/>
                <a:gd name="T2" fmla="*/ 88 w 160"/>
                <a:gd name="T3" fmla="*/ 95 h 110"/>
                <a:gd name="T4" fmla="*/ 81 w 160"/>
                <a:gd name="T5" fmla="*/ 93 h 110"/>
                <a:gd name="T6" fmla="*/ 2 w 160"/>
                <a:gd name="T7" fmla="*/ 6 h 110"/>
                <a:gd name="T8" fmla="*/ 0 w 160"/>
                <a:gd name="T9" fmla="*/ 0 h 110"/>
                <a:gd name="T10" fmla="*/ 0 w 160"/>
                <a:gd name="T11" fmla="*/ 0 h 110"/>
                <a:gd name="T12" fmla="*/ 0 w 160"/>
                <a:gd name="T13" fmla="*/ 16 h 110"/>
                <a:gd name="T14" fmla="*/ 0 w 160"/>
                <a:gd name="T15" fmla="*/ 16 h 110"/>
                <a:gd name="T16" fmla="*/ 2 w 160"/>
                <a:gd name="T17" fmla="*/ 21 h 110"/>
                <a:gd name="T18" fmla="*/ 81 w 160"/>
                <a:gd name="T19" fmla="*/ 108 h 110"/>
                <a:gd name="T20" fmla="*/ 88 w 160"/>
                <a:gd name="T21" fmla="*/ 110 h 110"/>
                <a:gd name="T22" fmla="*/ 156 w 160"/>
                <a:gd name="T23" fmla="*/ 85 h 110"/>
                <a:gd name="T24" fmla="*/ 160 w 160"/>
                <a:gd name="T25" fmla="*/ 78 h 110"/>
                <a:gd name="T26" fmla="*/ 160 w 160"/>
                <a:gd name="T27" fmla="*/ 64 h 110"/>
                <a:gd name="T28" fmla="*/ 156 w 160"/>
                <a:gd name="T29" fmla="*/ 7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10">
                  <a:moveTo>
                    <a:pt x="156" y="70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6" y="96"/>
                    <a:pt x="83" y="95"/>
                    <a:pt x="81" y="9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9"/>
                    <a:pt x="2" y="21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3" y="110"/>
                    <a:pt x="86" y="110"/>
                    <a:pt x="88" y="110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9" y="84"/>
                    <a:pt x="160" y="81"/>
                    <a:pt x="160" y="78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60" y="67"/>
                    <a:pt x="159" y="69"/>
                    <a:pt x="156" y="70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79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80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81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82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83"/>
            <p:cNvSpPr>
              <a:spLocks/>
            </p:cNvSpPr>
            <p:nvPr/>
          </p:nvSpPr>
          <p:spPr bwMode="auto">
            <a:xfrm>
              <a:off x="7990" y="3874"/>
              <a:ext cx="14" cy="9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0 w 6"/>
                <a:gd name="T5" fmla="*/ 4 h 4"/>
                <a:gd name="T6" fmla="*/ 6 w 6"/>
                <a:gd name="T7" fmla="*/ 0 h 4"/>
                <a:gd name="T8" fmla="*/ 6 w 6"/>
                <a:gd name="T9" fmla="*/ 0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84"/>
            <p:cNvSpPr>
              <a:spLocks/>
            </p:cNvSpPr>
            <p:nvPr/>
          </p:nvSpPr>
          <p:spPr bwMode="auto">
            <a:xfrm>
              <a:off x="7990" y="3874"/>
              <a:ext cx="327" cy="163"/>
            </a:xfrm>
            <a:custGeom>
              <a:avLst/>
              <a:gdLst>
                <a:gd name="T0" fmla="*/ 6 w 138"/>
                <a:gd name="T1" fmla="*/ 0 h 69"/>
                <a:gd name="T2" fmla="*/ 6 w 138"/>
                <a:gd name="T3" fmla="*/ 0 h 69"/>
                <a:gd name="T4" fmla="*/ 0 w 138"/>
                <a:gd name="T5" fmla="*/ 4 h 69"/>
                <a:gd name="T6" fmla="*/ 3 w 138"/>
                <a:gd name="T7" fmla="*/ 9 h 69"/>
                <a:gd name="T8" fmla="*/ 15 w 138"/>
                <a:gd name="T9" fmla="*/ 21 h 69"/>
                <a:gd name="T10" fmla="*/ 131 w 138"/>
                <a:gd name="T11" fmla="*/ 69 h 69"/>
                <a:gd name="T12" fmla="*/ 133 w 138"/>
                <a:gd name="T13" fmla="*/ 68 h 69"/>
                <a:gd name="T14" fmla="*/ 138 w 138"/>
                <a:gd name="T15" fmla="*/ 64 h 69"/>
                <a:gd name="T16" fmla="*/ 135 w 138"/>
                <a:gd name="T17" fmla="*/ 60 h 69"/>
                <a:gd name="T18" fmla="*/ 135 w 138"/>
                <a:gd name="T19" fmla="*/ 60 h 69"/>
                <a:gd name="T20" fmla="*/ 126 w 138"/>
                <a:gd name="T21" fmla="*/ 50 h 69"/>
                <a:gd name="T22" fmla="*/ 6 w 138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69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1" y="7"/>
                    <a:pt x="3" y="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6" y="67"/>
                    <a:pt x="138" y="66"/>
                    <a:pt x="138" y="64"/>
                  </a:cubicBezTo>
                  <a:cubicBezTo>
                    <a:pt x="138" y="63"/>
                    <a:pt x="137" y="62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85"/>
            <p:cNvSpPr>
              <a:spLocks/>
            </p:cNvSpPr>
            <p:nvPr/>
          </p:nvSpPr>
          <p:spPr bwMode="auto">
            <a:xfrm>
              <a:off x="6416" y="3427"/>
              <a:ext cx="59" cy="76"/>
            </a:xfrm>
            <a:custGeom>
              <a:avLst/>
              <a:gdLst>
                <a:gd name="T0" fmla="*/ 19 w 25"/>
                <a:gd name="T1" fmla="*/ 0 h 32"/>
                <a:gd name="T2" fmla="*/ 13 w 25"/>
                <a:gd name="T3" fmla="*/ 2 h 32"/>
                <a:gd name="T4" fmla="*/ 0 w 25"/>
                <a:gd name="T5" fmla="*/ 23 h 32"/>
                <a:gd name="T6" fmla="*/ 7 w 25"/>
                <a:gd name="T7" fmla="*/ 32 h 32"/>
                <a:gd name="T8" fmla="*/ 13 w 25"/>
                <a:gd name="T9" fmla="*/ 31 h 32"/>
                <a:gd name="T10" fmla="*/ 13 w 25"/>
                <a:gd name="T11" fmla="*/ 31 h 32"/>
                <a:gd name="T12" fmla="*/ 13 w 25"/>
                <a:gd name="T13" fmla="*/ 31 h 32"/>
                <a:gd name="T14" fmla="*/ 25 w 25"/>
                <a:gd name="T15" fmla="*/ 9 h 32"/>
                <a:gd name="T16" fmla="*/ 19 w 2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2">
                  <a:moveTo>
                    <a:pt x="19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5"/>
                    <a:pt x="0" y="23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9" y="32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3"/>
                    <a:pt x="23" y="0"/>
                    <a:pt x="19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86"/>
            <p:cNvSpPr>
              <a:spLocks/>
            </p:cNvSpPr>
            <p:nvPr/>
          </p:nvSpPr>
          <p:spPr bwMode="auto">
            <a:xfrm>
              <a:off x="6411" y="3495"/>
              <a:ext cx="71" cy="67"/>
            </a:xfrm>
            <a:custGeom>
              <a:avLst/>
              <a:gdLst>
                <a:gd name="T0" fmla="*/ 22 w 30"/>
                <a:gd name="T1" fmla="*/ 0 h 28"/>
                <a:gd name="T2" fmla="*/ 15 w 30"/>
                <a:gd name="T3" fmla="*/ 2 h 28"/>
                <a:gd name="T4" fmla="*/ 15 w 30"/>
                <a:gd name="T5" fmla="*/ 2 h 28"/>
                <a:gd name="T6" fmla="*/ 15 w 30"/>
                <a:gd name="T7" fmla="*/ 2 h 28"/>
                <a:gd name="T8" fmla="*/ 0 w 30"/>
                <a:gd name="T9" fmla="*/ 28 h 28"/>
                <a:gd name="T10" fmla="*/ 30 w 30"/>
                <a:gd name="T11" fmla="*/ 11 h 28"/>
                <a:gd name="T12" fmla="*/ 22 w 30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22" y="0"/>
                  </a:moveTo>
                  <a:cubicBezTo>
                    <a:pt x="20" y="0"/>
                    <a:pt x="18" y="0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6" y="7"/>
                    <a:pt x="0" y="19"/>
                    <a:pt x="0" y="2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4"/>
                    <a:pt x="27" y="0"/>
                    <a:pt x="22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87"/>
            <p:cNvSpPr>
              <a:spLocks/>
            </p:cNvSpPr>
            <p:nvPr/>
          </p:nvSpPr>
          <p:spPr bwMode="auto">
            <a:xfrm>
              <a:off x="6674" y="3283"/>
              <a:ext cx="59" cy="78"/>
            </a:xfrm>
            <a:custGeom>
              <a:avLst/>
              <a:gdLst>
                <a:gd name="T0" fmla="*/ 18 w 25"/>
                <a:gd name="T1" fmla="*/ 0 h 33"/>
                <a:gd name="T2" fmla="*/ 13 w 25"/>
                <a:gd name="T3" fmla="*/ 2 h 33"/>
                <a:gd name="T4" fmla="*/ 0 w 25"/>
                <a:gd name="T5" fmla="*/ 24 h 33"/>
                <a:gd name="T6" fmla="*/ 7 w 25"/>
                <a:gd name="T7" fmla="*/ 33 h 33"/>
                <a:gd name="T8" fmla="*/ 13 w 25"/>
                <a:gd name="T9" fmla="*/ 31 h 33"/>
                <a:gd name="T10" fmla="*/ 13 w 25"/>
                <a:gd name="T11" fmla="*/ 31 h 33"/>
                <a:gd name="T12" fmla="*/ 13 w 25"/>
                <a:gd name="T13" fmla="*/ 31 h 33"/>
                <a:gd name="T14" fmla="*/ 25 w 25"/>
                <a:gd name="T15" fmla="*/ 9 h 33"/>
                <a:gd name="T16" fmla="*/ 18 w 25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3">
                  <a:moveTo>
                    <a:pt x="18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6"/>
                    <a:pt x="0" y="24"/>
                  </a:cubicBezTo>
                  <a:cubicBezTo>
                    <a:pt x="0" y="29"/>
                    <a:pt x="3" y="33"/>
                    <a:pt x="7" y="33"/>
                  </a:cubicBezTo>
                  <a:cubicBezTo>
                    <a:pt x="9" y="33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4"/>
                    <a:pt x="22" y="0"/>
                    <a:pt x="18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88"/>
            <p:cNvSpPr>
              <a:spLocks/>
            </p:cNvSpPr>
            <p:nvPr/>
          </p:nvSpPr>
          <p:spPr bwMode="auto">
            <a:xfrm>
              <a:off x="6667" y="3351"/>
              <a:ext cx="73" cy="69"/>
            </a:xfrm>
            <a:custGeom>
              <a:avLst/>
              <a:gdLst>
                <a:gd name="T0" fmla="*/ 23 w 31"/>
                <a:gd name="T1" fmla="*/ 0 h 29"/>
                <a:gd name="T2" fmla="*/ 16 w 31"/>
                <a:gd name="T3" fmla="*/ 2 h 29"/>
                <a:gd name="T4" fmla="*/ 16 w 31"/>
                <a:gd name="T5" fmla="*/ 2 h 29"/>
                <a:gd name="T6" fmla="*/ 16 w 31"/>
                <a:gd name="T7" fmla="*/ 2 h 29"/>
                <a:gd name="T8" fmla="*/ 0 w 31"/>
                <a:gd name="T9" fmla="*/ 29 h 29"/>
                <a:gd name="T10" fmla="*/ 31 w 31"/>
                <a:gd name="T11" fmla="*/ 11 h 29"/>
                <a:gd name="T12" fmla="*/ 23 w 3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3" y="0"/>
                  </a:moveTo>
                  <a:cubicBezTo>
                    <a:pt x="20" y="0"/>
                    <a:pt x="18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7" y="7"/>
                    <a:pt x="0" y="19"/>
                    <a:pt x="0" y="2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4"/>
                    <a:pt x="28" y="0"/>
                    <a:pt x="23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89"/>
            <p:cNvSpPr>
              <a:spLocks noEditPoints="1"/>
            </p:cNvSpPr>
            <p:nvPr/>
          </p:nvSpPr>
          <p:spPr bwMode="auto">
            <a:xfrm>
              <a:off x="6880" y="2303"/>
              <a:ext cx="213" cy="582"/>
            </a:xfrm>
            <a:custGeom>
              <a:avLst/>
              <a:gdLst>
                <a:gd name="T0" fmla="*/ 21 w 90"/>
                <a:gd name="T1" fmla="*/ 187 h 246"/>
                <a:gd name="T2" fmla="*/ 19 w 90"/>
                <a:gd name="T3" fmla="*/ 186 h 246"/>
                <a:gd name="T4" fmla="*/ 20 w 90"/>
                <a:gd name="T5" fmla="*/ 183 h 246"/>
                <a:gd name="T6" fmla="*/ 68 w 90"/>
                <a:gd name="T7" fmla="*/ 155 h 246"/>
                <a:gd name="T8" fmla="*/ 69 w 90"/>
                <a:gd name="T9" fmla="*/ 155 h 246"/>
                <a:gd name="T10" fmla="*/ 71 w 90"/>
                <a:gd name="T11" fmla="*/ 156 h 246"/>
                <a:gd name="T12" fmla="*/ 70 w 90"/>
                <a:gd name="T13" fmla="*/ 159 h 246"/>
                <a:gd name="T14" fmla="*/ 22 w 90"/>
                <a:gd name="T15" fmla="*/ 186 h 246"/>
                <a:gd name="T16" fmla="*/ 21 w 90"/>
                <a:gd name="T17" fmla="*/ 187 h 246"/>
                <a:gd name="T18" fmla="*/ 21 w 90"/>
                <a:gd name="T19" fmla="*/ 165 h 246"/>
                <a:gd name="T20" fmla="*/ 19 w 90"/>
                <a:gd name="T21" fmla="*/ 164 h 246"/>
                <a:gd name="T22" fmla="*/ 20 w 90"/>
                <a:gd name="T23" fmla="*/ 161 h 246"/>
                <a:gd name="T24" fmla="*/ 68 w 90"/>
                <a:gd name="T25" fmla="*/ 133 h 246"/>
                <a:gd name="T26" fmla="*/ 69 w 90"/>
                <a:gd name="T27" fmla="*/ 133 h 246"/>
                <a:gd name="T28" fmla="*/ 71 w 90"/>
                <a:gd name="T29" fmla="*/ 134 h 246"/>
                <a:gd name="T30" fmla="*/ 70 w 90"/>
                <a:gd name="T31" fmla="*/ 137 h 246"/>
                <a:gd name="T32" fmla="*/ 22 w 90"/>
                <a:gd name="T33" fmla="*/ 165 h 246"/>
                <a:gd name="T34" fmla="*/ 21 w 90"/>
                <a:gd name="T35" fmla="*/ 165 h 246"/>
                <a:gd name="T36" fmla="*/ 21 w 90"/>
                <a:gd name="T37" fmla="*/ 144 h 246"/>
                <a:gd name="T38" fmla="*/ 19 w 90"/>
                <a:gd name="T39" fmla="*/ 143 h 246"/>
                <a:gd name="T40" fmla="*/ 20 w 90"/>
                <a:gd name="T41" fmla="*/ 140 h 246"/>
                <a:gd name="T42" fmla="*/ 68 w 90"/>
                <a:gd name="T43" fmla="*/ 112 h 246"/>
                <a:gd name="T44" fmla="*/ 69 w 90"/>
                <a:gd name="T45" fmla="*/ 112 h 246"/>
                <a:gd name="T46" fmla="*/ 71 w 90"/>
                <a:gd name="T47" fmla="*/ 113 h 246"/>
                <a:gd name="T48" fmla="*/ 70 w 90"/>
                <a:gd name="T49" fmla="*/ 116 h 246"/>
                <a:gd name="T50" fmla="*/ 22 w 90"/>
                <a:gd name="T51" fmla="*/ 144 h 246"/>
                <a:gd name="T52" fmla="*/ 21 w 90"/>
                <a:gd name="T53" fmla="*/ 144 h 246"/>
                <a:gd name="T54" fmla="*/ 21 w 90"/>
                <a:gd name="T55" fmla="*/ 122 h 246"/>
                <a:gd name="T56" fmla="*/ 19 w 90"/>
                <a:gd name="T57" fmla="*/ 121 h 246"/>
                <a:gd name="T58" fmla="*/ 20 w 90"/>
                <a:gd name="T59" fmla="*/ 119 h 246"/>
                <a:gd name="T60" fmla="*/ 68 w 90"/>
                <a:gd name="T61" fmla="*/ 91 h 246"/>
                <a:gd name="T62" fmla="*/ 69 w 90"/>
                <a:gd name="T63" fmla="*/ 90 h 246"/>
                <a:gd name="T64" fmla="*/ 71 w 90"/>
                <a:gd name="T65" fmla="*/ 91 h 246"/>
                <a:gd name="T66" fmla="*/ 70 w 90"/>
                <a:gd name="T67" fmla="*/ 94 h 246"/>
                <a:gd name="T68" fmla="*/ 22 w 90"/>
                <a:gd name="T69" fmla="*/ 122 h 246"/>
                <a:gd name="T70" fmla="*/ 21 w 90"/>
                <a:gd name="T71" fmla="*/ 122 h 246"/>
                <a:gd name="T72" fmla="*/ 21 w 90"/>
                <a:gd name="T73" fmla="*/ 101 h 246"/>
                <a:gd name="T74" fmla="*/ 19 w 90"/>
                <a:gd name="T75" fmla="*/ 100 h 246"/>
                <a:gd name="T76" fmla="*/ 20 w 90"/>
                <a:gd name="T77" fmla="*/ 97 h 246"/>
                <a:gd name="T78" fmla="*/ 68 w 90"/>
                <a:gd name="T79" fmla="*/ 69 h 246"/>
                <a:gd name="T80" fmla="*/ 69 w 90"/>
                <a:gd name="T81" fmla="*/ 69 h 246"/>
                <a:gd name="T82" fmla="*/ 71 w 90"/>
                <a:gd name="T83" fmla="*/ 70 h 246"/>
                <a:gd name="T84" fmla="*/ 70 w 90"/>
                <a:gd name="T85" fmla="*/ 73 h 246"/>
                <a:gd name="T86" fmla="*/ 22 w 90"/>
                <a:gd name="T87" fmla="*/ 101 h 246"/>
                <a:gd name="T88" fmla="*/ 21 w 90"/>
                <a:gd name="T89" fmla="*/ 101 h 246"/>
                <a:gd name="T90" fmla="*/ 85 w 90"/>
                <a:gd name="T91" fmla="*/ 0 h 246"/>
                <a:gd name="T92" fmla="*/ 82 w 90"/>
                <a:gd name="T93" fmla="*/ 0 h 246"/>
                <a:gd name="T94" fmla="*/ 5 w 90"/>
                <a:gd name="T95" fmla="*/ 43 h 246"/>
                <a:gd name="T96" fmla="*/ 0 w 90"/>
                <a:gd name="T97" fmla="*/ 52 h 246"/>
                <a:gd name="T98" fmla="*/ 0 w 90"/>
                <a:gd name="T99" fmla="*/ 241 h 246"/>
                <a:gd name="T100" fmla="*/ 5 w 90"/>
                <a:gd name="T101" fmla="*/ 246 h 246"/>
                <a:gd name="T102" fmla="*/ 8 w 90"/>
                <a:gd name="T103" fmla="*/ 246 h 246"/>
                <a:gd name="T104" fmla="*/ 87 w 90"/>
                <a:gd name="T105" fmla="*/ 201 h 246"/>
                <a:gd name="T106" fmla="*/ 90 w 90"/>
                <a:gd name="T107" fmla="*/ 197 h 246"/>
                <a:gd name="T108" fmla="*/ 90 w 90"/>
                <a:gd name="T109" fmla="*/ 5 h 246"/>
                <a:gd name="T110" fmla="*/ 85 w 90"/>
                <a:gd name="T1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" h="246">
                  <a:moveTo>
                    <a:pt x="21" y="187"/>
                  </a:moveTo>
                  <a:cubicBezTo>
                    <a:pt x="20" y="187"/>
                    <a:pt x="19" y="186"/>
                    <a:pt x="19" y="186"/>
                  </a:cubicBezTo>
                  <a:cubicBezTo>
                    <a:pt x="18" y="185"/>
                    <a:pt x="19" y="183"/>
                    <a:pt x="20" y="183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8" y="155"/>
                    <a:pt x="69" y="155"/>
                    <a:pt x="69" y="155"/>
                  </a:cubicBezTo>
                  <a:cubicBezTo>
                    <a:pt x="70" y="155"/>
                    <a:pt x="70" y="155"/>
                    <a:pt x="71" y="156"/>
                  </a:cubicBezTo>
                  <a:cubicBezTo>
                    <a:pt x="71" y="157"/>
                    <a:pt x="71" y="158"/>
                    <a:pt x="70" y="159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7"/>
                    <a:pt x="21" y="187"/>
                    <a:pt x="21" y="187"/>
                  </a:cubicBezTo>
                  <a:moveTo>
                    <a:pt x="21" y="165"/>
                  </a:moveTo>
                  <a:cubicBezTo>
                    <a:pt x="20" y="165"/>
                    <a:pt x="19" y="165"/>
                    <a:pt x="19" y="164"/>
                  </a:cubicBezTo>
                  <a:cubicBezTo>
                    <a:pt x="18" y="163"/>
                    <a:pt x="19" y="162"/>
                    <a:pt x="20" y="16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3"/>
                    <a:pt x="69" y="133"/>
                    <a:pt x="69" y="133"/>
                  </a:cubicBezTo>
                  <a:cubicBezTo>
                    <a:pt x="70" y="133"/>
                    <a:pt x="70" y="134"/>
                    <a:pt x="71" y="134"/>
                  </a:cubicBezTo>
                  <a:cubicBezTo>
                    <a:pt x="71" y="135"/>
                    <a:pt x="71" y="137"/>
                    <a:pt x="70" y="137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2" y="165"/>
                    <a:pt x="21" y="165"/>
                    <a:pt x="21" y="165"/>
                  </a:cubicBezTo>
                  <a:moveTo>
                    <a:pt x="21" y="144"/>
                  </a:moveTo>
                  <a:cubicBezTo>
                    <a:pt x="20" y="144"/>
                    <a:pt x="19" y="143"/>
                    <a:pt x="19" y="143"/>
                  </a:cubicBezTo>
                  <a:cubicBezTo>
                    <a:pt x="18" y="142"/>
                    <a:pt x="19" y="140"/>
                    <a:pt x="20" y="14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2"/>
                    <a:pt x="69" y="112"/>
                  </a:cubicBezTo>
                  <a:cubicBezTo>
                    <a:pt x="70" y="112"/>
                    <a:pt x="70" y="112"/>
                    <a:pt x="71" y="113"/>
                  </a:cubicBezTo>
                  <a:cubicBezTo>
                    <a:pt x="71" y="114"/>
                    <a:pt x="71" y="115"/>
                    <a:pt x="70" y="116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2" y="144"/>
                    <a:pt x="21" y="144"/>
                    <a:pt x="21" y="144"/>
                  </a:cubicBezTo>
                  <a:moveTo>
                    <a:pt x="21" y="122"/>
                  </a:moveTo>
                  <a:cubicBezTo>
                    <a:pt x="20" y="122"/>
                    <a:pt x="19" y="122"/>
                    <a:pt x="19" y="121"/>
                  </a:cubicBezTo>
                  <a:cubicBezTo>
                    <a:pt x="18" y="120"/>
                    <a:pt x="19" y="119"/>
                    <a:pt x="20" y="119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9" y="90"/>
                    <a:pt x="69" y="90"/>
                  </a:cubicBezTo>
                  <a:cubicBezTo>
                    <a:pt x="70" y="90"/>
                    <a:pt x="70" y="91"/>
                    <a:pt x="71" y="91"/>
                  </a:cubicBezTo>
                  <a:cubicBezTo>
                    <a:pt x="71" y="93"/>
                    <a:pt x="71" y="94"/>
                    <a:pt x="70" y="94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22"/>
                    <a:pt x="21" y="122"/>
                    <a:pt x="21" y="122"/>
                  </a:cubicBezTo>
                  <a:moveTo>
                    <a:pt x="21" y="101"/>
                  </a:moveTo>
                  <a:cubicBezTo>
                    <a:pt x="20" y="101"/>
                    <a:pt x="19" y="101"/>
                    <a:pt x="19" y="100"/>
                  </a:cubicBezTo>
                  <a:cubicBezTo>
                    <a:pt x="18" y="99"/>
                    <a:pt x="19" y="98"/>
                    <a:pt x="20" y="97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9" y="69"/>
                    <a:pt x="69" y="69"/>
                  </a:cubicBezTo>
                  <a:cubicBezTo>
                    <a:pt x="70" y="69"/>
                    <a:pt x="70" y="69"/>
                    <a:pt x="71" y="70"/>
                  </a:cubicBezTo>
                  <a:cubicBezTo>
                    <a:pt x="71" y="71"/>
                    <a:pt x="71" y="72"/>
                    <a:pt x="70" y="7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22" y="101"/>
                    <a:pt x="21" y="101"/>
                    <a:pt x="21" y="101"/>
                  </a:cubicBezTo>
                  <a:moveTo>
                    <a:pt x="85" y="0"/>
                  </a:moveTo>
                  <a:cubicBezTo>
                    <a:pt x="84" y="0"/>
                    <a:pt x="83" y="0"/>
                    <a:pt x="82" y="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2" y="45"/>
                    <a:pt x="0" y="48"/>
                    <a:pt x="0" y="5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4"/>
                    <a:pt x="3" y="246"/>
                    <a:pt x="5" y="246"/>
                  </a:cubicBezTo>
                  <a:cubicBezTo>
                    <a:pt x="6" y="246"/>
                    <a:pt x="7" y="246"/>
                    <a:pt x="8" y="246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89" y="201"/>
                    <a:pt x="90" y="199"/>
                    <a:pt x="90" y="197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2"/>
                    <a:pt x="87" y="0"/>
                    <a:pt x="85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90"/>
            <p:cNvSpPr>
              <a:spLocks/>
            </p:cNvSpPr>
            <p:nvPr/>
          </p:nvSpPr>
          <p:spPr bwMode="auto">
            <a:xfrm>
              <a:off x="6923" y="246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91"/>
            <p:cNvSpPr>
              <a:spLocks/>
            </p:cNvSpPr>
            <p:nvPr/>
          </p:nvSpPr>
          <p:spPr bwMode="auto">
            <a:xfrm>
              <a:off x="6923" y="251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1 h 32"/>
                <a:gd name="T4" fmla="*/ 2 w 53"/>
                <a:gd name="T5" fmla="*/ 29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1"/>
                    <a:pt x="50" y="1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3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92"/>
            <p:cNvSpPr>
              <a:spLocks/>
            </p:cNvSpPr>
            <p:nvPr/>
          </p:nvSpPr>
          <p:spPr bwMode="auto">
            <a:xfrm>
              <a:off x="6923" y="2568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93"/>
            <p:cNvSpPr>
              <a:spLocks/>
            </p:cNvSpPr>
            <p:nvPr/>
          </p:nvSpPr>
          <p:spPr bwMode="auto">
            <a:xfrm>
              <a:off x="6923" y="2618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2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94"/>
            <p:cNvSpPr>
              <a:spLocks/>
            </p:cNvSpPr>
            <p:nvPr/>
          </p:nvSpPr>
          <p:spPr bwMode="auto">
            <a:xfrm>
              <a:off x="6923" y="2670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1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1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95"/>
            <p:cNvSpPr>
              <a:spLocks/>
            </p:cNvSpPr>
            <p:nvPr/>
          </p:nvSpPr>
          <p:spPr bwMode="auto">
            <a:xfrm>
              <a:off x="6016" y="3583"/>
              <a:ext cx="168" cy="173"/>
            </a:xfrm>
            <a:custGeom>
              <a:avLst/>
              <a:gdLst>
                <a:gd name="T0" fmla="*/ 64 w 71"/>
                <a:gd name="T1" fmla="*/ 0 h 73"/>
                <a:gd name="T2" fmla="*/ 60 w 71"/>
                <a:gd name="T3" fmla="*/ 2 h 73"/>
                <a:gd name="T4" fmla="*/ 26 w 71"/>
                <a:gd name="T5" fmla="*/ 61 h 73"/>
                <a:gd name="T6" fmla="*/ 8 w 71"/>
                <a:gd name="T7" fmla="*/ 50 h 73"/>
                <a:gd name="T8" fmla="*/ 6 w 71"/>
                <a:gd name="T9" fmla="*/ 49 h 73"/>
                <a:gd name="T10" fmla="*/ 1 w 71"/>
                <a:gd name="T11" fmla="*/ 52 h 73"/>
                <a:gd name="T12" fmla="*/ 3 w 71"/>
                <a:gd name="T13" fmla="*/ 59 h 73"/>
                <a:gd name="T14" fmla="*/ 25 w 71"/>
                <a:gd name="T15" fmla="*/ 73 h 73"/>
                <a:gd name="T16" fmla="*/ 28 w 71"/>
                <a:gd name="T17" fmla="*/ 73 h 73"/>
                <a:gd name="T18" fmla="*/ 29 w 71"/>
                <a:gd name="T19" fmla="*/ 73 h 73"/>
                <a:gd name="T20" fmla="*/ 33 w 71"/>
                <a:gd name="T21" fmla="*/ 71 h 73"/>
                <a:gd name="T22" fmla="*/ 69 w 71"/>
                <a:gd name="T23" fmla="*/ 7 h 73"/>
                <a:gd name="T24" fmla="*/ 67 w 71"/>
                <a:gd name="T25" fmla="*/ 0 h 73"/>
                <a:gd name="T26" fmla="*/ 64 w 71"/>
                <a:gd name="T2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73">
                  <a:moveTo>
                    <a:pt x="64" y="0"/>
                  </a:moveTo>
                  <a:cubicBezTo>
                    <a:pt x="63" y="0"/>
                    <a:pt x="61" y="1"/>
                    <a:pt x="60" y="2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4" y="49"/>
                    <a:pt x="2" y="50"/>
                    <a:pt x="1" y="52"/>
                  </a:cubicBezTo>
                  <a:cubicBezTo>
                    <a:pt x="0" y="54"/>
                    <a:pt x="0" y="58"/>
                    <a:pt x="3" y="59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ubicBezTo>
                    <a:pt x="31" y="73"/>
                    <a:pt x="32" y="72"/>
                    <a:pt x="33" y="71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1" y="5"/>
                    <a:pt x="70" y="2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96"/>
            <p:cNvSpPr>
              <a:spLocks noEditPoints="1"/>
            </p:cNvSpPr>
            <p:nvPr/>
          </p:nvSpPr>
          <p:spPr bwMode="auto">
            <a:xfrm>
              <a:off x="5919" y="2180"/>
              <a:ext cx="890" cy="1377"/>
            </a:xfrm>
            <a:custGeom>
              <a:avLst/>
              <a:gdLst>
                <a:gd name="T0" fmla="*/ 84 w 376"/>
                <a:gd name="T1" fmla="*/ 344 h 582"/>
                <a:gd name="T2" fmla="*/ 63 w 376"/>
                <a:gd name="T3" fmla="*/ 331 h 582"/>
                <a:gd name="T4" fmla="*/ 83 w 376"/>
                <a:gd name="T5" fmla="*/ 296 h 582"/>
                <a:gd name="T6" fmla="*/ 87 w 376"/>
                <a:gd name="T7" fmla="*/ 295 h 582"/>
                <a:gd name="T8" fmla="*/ 71 w 376"/>
                <a:gd name="T9" fmla="*/ 329 h 582"/>
                <a:gd name="T10" fmla="*/ 88 w 376"/>
                <a:gd name="T11" fmla="*/ 343 h 582"/>
                <a:gd name="T12" fmla="*/ 172 w 376"/>
                <a:gd name="T13" fmla="*/ 357 h 582"/>
                <a:gd name="T14" fmla="*/ 199 w 376"/>
                <a:gd name="T15" fmla="*/ 209 h 582"/>
                <a:gd name="T16" fmla="*/ 260 w 376"/>
                <a:gd name="T17" fmla="*/ 244 h 582"/>
                <a:gd name="T18" fmla="*/ 172 w 376"/>
                <a:gd name="T19" fmla="*/ 357 h 582"/>
                <a:gd name="T20" fmla="*/ 290 w 376"/>
                <a:gd name="T21" fmla="*/ 224 h 582"/>
                <a:gd name="T22" fmla="*/ 306 w 376"/>
                <a:gd name="T23" fmla="*/ 190 h 582"/>
                <a:gd name="T24" fmla="*/ 288 w 376"/>
                <a:gd name="T25" fmla="*/ 177 h 582"/>
                <a:gd name="T26" fmla="*/ 293 w 376"/>
                <a:gd name="T27" fmla="*/ 175 h 582"/>
                <a:gd name="T28" fmla="*/ 313 w 376"/>
                <a:gd name="T29" fmla="*/ 188 h 582"/>
                <a:gd name="T30" fmla="*/ 294 w 376"/>
                <a:gd name="T31" fmla="*/ 223 h 582"/>
                <a:gd name="T32" fmla="*/ 355 w 376"/>
                <a:gd name="T33" fmla="*/ 24 h 582"/>
                <a:gd name="T34" fmla="*/ 25 w 376"/>
                <a:gd name="T35" fmla="*/ 215 h 582"/>
                <a:gd name="T36" fmla="*/ 21 w 376"/>
                <a:gd name="T37" fmla="*/ 556 h 582"/>
                <a:gd name="T38" fmla="*/ 22 w 376"/>
                <a:gd name="T39" fmla="*/ 558 h 582"/>
                <a:gd name="T40" fmla="*/ 353 w 376"/>
                <a:gd name="T41" fmla="*/ 367 h 582"/>
                <a:gd name="T42" fmla="*/ 356 w 376"/>
                <a:gd name="T43" fmla="*/ 25 h 582"/>
                <a:gd name="T44" fmla="*/ 355 w 376"/>
                <a:gd name="T45" fmla="*/ 24 h 582"/>
                <a:gd name="T46" fmla="*/ 18 w 376"/>
                <a:gd name="T47" fmla="*/ 563 h 582"/>
                <a:gd name="T48" fmla="*/ 14 w 376"/>
                <a:gd name="T49" fmla="*/ 222 h 582"/>
                <a:gd name="T50" fmla="*/ 351 w 376"/>
                <a:gd name="T51" fmla="*/ 19 h 582"/>
                <a:gd name="T52" fmla="*/ 359 w 376"/>
                <a:gd name="T53" fmla="*/ 19 h 582"/>
                <a:gd name="T54" fmla="*/ 362 w 376"/>
                <a:gd name="T55" fmla="*/ 363 h 582"/>
                <a:gd name="T56" fmla="*/ 26 w 376"/>
                <a:gd name="T57" fmla="*/ 563 h 582"/>
                <a:gd name="T58" fmla="*/ 359 w 376"/>
                <a:gd name="T59" fmla="*/ 0 h 582"/>
                <a:gd name="T60" fmla="*/ 16 w 376"/>
                <a:gd name="T61" fmla="*/ 195 h 582"/>
                <a:gd name="T62" fmla="*/ 0 w 376"/>
                <a:gd name="T63" fmla="*/ 565 h 582"/>
                <a:gd name="T64" fmla="*/ 26 w 376"/>
                <a:gd name="T65" fmla="*/ 580 h 582"/>
                <a:gd name="T66" fmla="*/ 376 w 376"/>
                <a:gd name="T67" fmla="*/ 368 h 582"/>
                <a:gd name="T68" fmla="*/ 359 w 376"/>
                <a:gd name="T6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6" h="582">
                  <a:moveTo>
                    <a:pt x="85" y="344"/>
                  </a:moveTo>
                  <a:cubicBezTo>
                    <a:pt x="85" y="344"/>
                    <a:pt x="84" y="344"/>
                    <a:pt x="84" y="344"/>
                  </a:cubicBezTo>
                  <a:cubicBezTo>
                    <a:pt x="65" y="333"/>
                    <a:pt x="65" y="333"/>
                    <a:pt x="65" y="333"/>
                  </a:cubicBezTo>
                  <a:cubicBezTo>
                    <a:pt x="64" y="333"/>
                    <a:pt x="63" y="332"/>
                    <a:pt x="63" y="331"/>
                  </a:cubicBezTo>
                  <a:cubicBezTo>
                    <a:pt x="63" y="330"/>
                    <a:pt x="63" y="329"/>
                    <a:pt x="64" y="329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3" y="295"/>
                    <a:pt x="84" y="294"/>
                    <a:pt x="85" y="294"/>
                  </a:cubicBezTo>
                  <a:cubicBezTo>
                    <a:pt x="86" y="294"/>
                    <a:pt x="86" y="294"/>
                    <a:pt x="87" y="295"/>
                  </a:cubicBezTo>
                  <a:cubicBezTo>
                    <a:pt x="88" y="295"/>
                    <a:pt x="89" y="297"/>
                    <a:pt x="88" y="299"/>
                  </a:cubicBezTo>
                  <a:cubicBezTo>
                    <a:pt x="71" y="329"/>
                    <a:pt x="71" y="329"/>
                    <a:pt x="71" y="329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88" y="339"/>
                    <a:pt x="89" y="341"/>
                    <a:pt x="88" y="343"/>
                  </a:cubicBezTo>
                  <a:cubicBezTo>
                    <a:pt x="87" y="344"/>
                    <a:pt x="86" y="344"/>
                    <a:pt x="85" y="344"/>
                  </a:cubicBezTo>
                  <a:moveTo>
                    <a:pt x="172" y="357"/>
                  </a:moveTo>
                  <a:cubicBezTo>
                    <a:pt x="152" y="357"/>
                    <a:pt x="139" y="341"/>
                    <a:pt x="139" y="314"/>
                  </a:cubicBezTo>
                  <a:cubicBezTo>
                    <a:pt x="139" y="275"/>
                    <a:pt x="166" y="229"/>
                    <a:pt x="199" y="209"/>
                  </a:cubicBezTo>
                  <a:cubicBezTo>
                    <a:pt x="209" y="204"/>
                    <a:pt x="218" y="201"/>
                    <a:pt x="226" y="201"/>
                  </a:cubicBezTo>
                  <a:cubicBezTo>
                    <a:pt x="246" y="201"/>
                    <a:pt x="260" y="217"/>
                    <a:pt x="260" y="244"/>
                  </a:cubicBezTo>
                  <a:cubicBezTo>
                    <a:pt x="260" y="283"/>
                    <a:pt x="233" y="330"/>
                    <a:pt x="199" y="349"/>
                  </a:cubicBezTo>
                  <a:cubicBezTo>
                    <a:pt x="190" y="355"/>
                    <a:pt x="180" y="357"/>
                    <a:pt x="172" y="357"/>
                  </a:cubicBezTo>
                  <a:moveTo>
                    <a:pt x="291" y="225"/>
                  </a:moveTo>
                  <a:cubicBezTo>
                    <a:pt x="291" y="225"/>
                    <a:pt x="290" y="225"/>
                    <a:pt x="290" y="224"/>
                  </a:cubicBezTo>
                  <a:cubicBezTo>
                    <a:pt x="288" y="224"/>
                    <a:pt x="288" y="222"/>
                    <a:pt x="289" y="220"/>
                  </a:cubicBezTo>
                  <a:cubicBezTo>
                    <a:pt x="306" y="190"/>
                    <a:pt x="306" y="190"/>
                    <a:pt x="306" y="190"/>
                  </a:cubicBezTo>
                  <a:cubicBezTo>
                    <a:pt x="290" y="181"/>
                    <a:pt x="290" y="181"/>
                    <a:pt x="290" y="181"/>
                  </a:cubicBezTo>
                  <a:cubicBezTo>
                    <a:pt x="288" y="180"/>
                    <a:pt x="288" y="178"/>
                    <a:pt x="288" y="177"/>
                  </a:cubicBezTo>
                  <a:cubicBezTo>
                    <a:pt x="289" y="175"/>
                    <a:pt x="290" y="175"/>
                    <a:pt x="291" y="175"/>
                  </a:cubicBezTo>
                  <a:cubicBezTo>
                    <a:pt x="292" y="175"/>
                    <a:pt x="292" y="175"/>
                    <a:pt x="293" y="17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3" y="187"/>
                    <a:pt x="313" y="187"/>
                    <a:pt x="313" y="188"/>
                  </a:cubicBezTo>
                  <a:cubicBezTo>
                    <a:pt x="313" y="189"/>
                    <a:pt x="313" y="190"/>
                    <a:pt x="313" y="191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4"/>
                    <a:pt x="292" y="225"/>
                    <a:pt x="291" y="225"/>
                  </a:cubicBezTo>
                  <a:moveTo>
                    <a:pt x="355" y="24"/>
                  </a:moveTo>
                  <a:cubicBezTo>
                    <a:pt x="355" y="24"/>
                    <a:pt x="355" y="24"/>
                    <a:pt x="355" y="24"/>
                  </a:cubicBezTo>
                  <a:cubicBezTo>
                    <a:pt x="25" y="215"/>
                    <a:pt x="25" y="215"/>
                    <a:pt x="25" y="215"/>
                  </a:cubicBezTo>
                  <a:cubicBezTo>
                    <a:pt x="22" y="216"/>
                    <a:pt x="21" y="219"/>
                    <a:pt x="21" y="222"/>
                  </a:cubicBezTo>
                  <a:cubicBezTo>
                    <a:pt x="21" y="556"/>
                    <a:pt x="21" y="556"/>
                    <a:pt x="21" y="556"/>
                  </a:cubicBezTo>
                  <a:cubicBezTo>
                    <a:pt x="21" y="557"/>
                    <a:pt x="21" y="558"/>
                    <a:pt x="22" y="558"/>
                  </a:cubicBezTo>
                  <a:cubicBezTo>
                    <a:pt x="22" y="558"/>
                    <a:pt x="22" y="558"/>
                    <a:pt x="22" y="558"/>
                  </a:cubicBezTo>
                  <a:cubicBezTo>
                    <a:pt x="23" y="558"/>
                    <a:pt x="23" y="558"/>
                    <a:pt x="23" y="558"/>
                  </a:cubicBezTo>
                  <a:cubicBezTo>
                    <a:pt x="353" y="367"/>
                    <a:pt x="353" y="367"/>
                    <a:pt x="353" y="367"/>
                  </a:cubicBezTo>
                  <a:cubicBezTo>
                    <a:pt x="355" y="366"/>
                    <a:pt x="356" y="365"/>
                    <a:pt x="356" y="363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4"/>
                    <a:pt x="355" y="24"/>
                    <a:pt x="355" y="24"/>
                  </a:cubicBezTo>
                  <a:moveTo>
                    <a:pt x="22" y="564"/>
                  </a:moveTo>
                  <a:cubicBezTo>
                    <a:pt x="21" y="564"/>
                    <a:pt x="20" y="564"/>
                    <a:pt x="18" y="563"/>
                  </a:cubicBezTo>
                  <a:cubicBezTo>
                    <a:pt x="16" y="562"/>
                    <a:pt x="14" y="559"/>
                    <a:pt x="14" y="556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217"/>
                    <a:pt x="17" y="212"/>
                    <a:pt x="22" y="20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3" y="18"/>
                    <a:pt x="354" y="18"/>
                    <a:pt x="355" y="18"/>
                  </a:cubicBezTo>
                  <a:cubicBezTo>
                    <a:pt x="356" y="18"/>
                    <a:pt x="357" y="18"/>
                    <a:pt x="359" y="19"/>
                  </a:cubicBezTo>
                  <a:cubicBezTo>
                    <a:pt x="361" y="20"/>
                    <a:pt x="362" y="22"/>
                    <a:pt x="362" y="25"/>
                  </a:cubicBezTo>
                  <a:cubicBezTo>
                    <a:pt x="362" y="363"/>
                    <a:pt x="362" y="363"/>
                    <a:pt x="362" y="363"/>
                  </a:cubicBezTo>
                  <a:cubicBezTo>
                    <a:pt x="362" y="367"/>
                    <a:pt x="360" y="371"/>
                    <a:pt x="357" y="373"/>
                  </a:cubicBezTo>
                  <a:cubicBezTo>
                    <a:pt x="26" y="563"/>
                    <a:pt x="26" y="563"/>
                    <a:pt x="26" y="563"/>
                  </a:cubicBezTo>
                  <a:cubicBezTo>
                    <a:pt x="25" y="564"/>
                    <a:pt x="24" y="564"/>
                    <a:pt x="22" y="564"/>
                  </a:cubicBezTo>
                  <a:moveTo>
                    <a:pt x="359" y="0"/>
                  </a:moveTo>
                  <a:cubicBezTo>
                    <a:pt x="356" y="0"/>
                    <a:pt x="354" y="1"/>
                    <a:pt x="351" y="2"/>
                  </a:cubicBezTo>
                  <a:cubicBezTo>
                    <a:pt x="16" y="195"/>
                    <a:pt x="16" y="195"/>
                    <a:pt x="16" y="195"/>
                  </a:cubicBezTo>
                  <a:cubicBezTo>
                    <a:pt x="6" y="201"/>
                    <a:pt x="0" y="212"/>
                    <a:pt x="0" y="223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5"/>
                    <a:pt x="8" y="582"/>
                    <a:pt x="17" y="582"/>
                  </a:cubicBezTo>
                  <a:cubicBezTo>
                    <a:pt x="20" y="582"/>
                    <a:pt x="23" y="582"/>
                    <a:pt x="26" y="580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73" y="380"/>
                    <a:pt x="376" y="374"/>
                    <a:pt x="376" y="368"/>
                  </a:cubicBezTo>
                  <a:cubicBezTo>
                    <a:pt x="376" y="17"/>
                    <a:pt x="376" y="17"/>
                    <a:pt x="376" y="17"/>
                  </a:cubicBezTo>
                  <a:cubicBezTo>
                    <a:pt x="376" y="7"/>
                    <a:pt x="368" y="0"/>
                    <a:pt x="359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97"/>
            <p:cNvSpPr>
              <a:spLocks noEditPoints="1"/>
            </p:cNvSpPr>
            <p:nvPr/>
          </p:nvSpPr>
          <p:spPr bwMode="auto">
            <a:xfrm>
              <a:off x="5952" y="2223"/>
              <a:ext cx="824" cy="1291"/>
            </a:xfrm>
            <a:custGeom>
              <a:avLst/>
              <a:gdLst>
                <a:gd name="T0" fmla="*/ 8 w 348"/>
                <a:gd name="T1" fmla="*/ 540 h 546"/>
                <a:gd name="T2" fmla="*/ 8 w 348"/>
                <a:gd name="T3" fmla="*/ 540 h 546"/>
                <a:gd name="T4" fmla="*/ 7 w 348"/>
                <a:gd name="T5" fmla="*/ 538 h 546"/>
                <a:gd name="T6" fmla="*/ 7 w 348"/>
                <a:gd name="T7" fmla="*/ 204 h 546"/>
                <a:gd name="T8" fmla="*/ 11 w 348"/>
                <a:gd name="T9" fmla="*/ 197 h 546"/>
                <a:gd name="T10" fmla="*/ 341 w 348"/>
                <a:gd name="T11" fmla="*/ 6 h 546"/>
                <a:gd name="T12" fmla="*/ 341 w 348"/>
                <a:gd name="T13" fmla="*/ 6 h 546"/>
                <a:gd name="T14" fmla="*/ 341 w 348"/>
                <a:gd name="T15" fmla="*/ 6 h 546"/>
                <a:gd name="T16" fmla="*/ 342 w 348"/>
                <a:gd name="T17" fmla="*/ 7 h 546"/>
                <a:gd name="T18" fmla="*/ 342 w 348"/>
                <a:gd name="T19" fmla="*/ 345 h 546"/>
                <a:gd name="T20" fmla="*/ 339 w 348"/>
                <a:gd name="T21" fmla="*/ 349 h 546"/>
                <a:gd name="T22" fmla="*/ 9 w 348"/>
                <a:gd name="T23" fmla="*/ 540 h 546"/>
                <a:gd name="T24" fmla="*/ 8 w 348"/>
                <a:gd name="T25" fmla="*/ 540 h 546"/>
                <a:gd name="T26" fmla="*/ 341 w 348"/>
                <a:gd name="T27" fmla="*/ 0 h 546"/>
                <a:gd name="T28" fmla="*/ 337 w 348"/>
                <a:gd name="T29" fmla="*/ 1 h 546"/>
                <a:gd name="T30" fmla="*/ 8 w 348"/>
                <a:gd name="T31" fmla="*/ 191 h 546"/>
                <a:gd name="T32" fmla="*/ 0 w 348"/>
                <a:gd name="T33" fmla="*/ 204 h 546"/>
                <a:gd name="T34" fmla="*/ 0 w 348"/>
                <a:gd name="T35" fmla="*/ 538 h 546"/>
                <a:gd name="T36" fmla="*/ 4 w 348"/>
                <a:gd name="T37" fmla="*/ 545 h 546"/>
                <a:gd name="T38" fmla="*/ 8 w 348"/>
                <a:gd name="T39" fmla="*/ 546 h 546"/>
                <a:gd name="T40" fmla="*/ 12 w 348"/>
                <a:gd name="T41" fmla="*/ 545 h 546"/>
                <a:gd name="T42" fmla="*/ 343 w 348"/>
                <a:gd name="T43" fmla="*/ 355 h 546"/>
                <a:gd name="T44" fmla="*/ 348 w 348"/>
                <a:gd name="T45" fmla="*/ 345 h 546"/>
                <a:gd name="T46" fmla="*/ 348 w 348"/>
                <a:gd name="T47" fmla="*/ 7 h 546"/>
                <a:gd name="T48" fmla="*/ 345 w 348"/>
                <a:gd name="T49" fmla="*/ 1 h 546"/>
                <a:gd name="T50" fmla="*/ 341 w 348"/>
                <a:gd name="T5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8" h="546">
                  <a:moveTo>
                    <a:pt x="8" y="540"/>
                  </a:moveTo>
                  <a:cubicBezTo>
                    <a:pt x="8" y="540"/>
                    <a:pt x="8" y="540"/>
                    <a:pt x="8" y="540"/>
                  </a:cubicBezTo>
                  <a:cubicBezTo>
                    <a:pt x="7" y="540"/>
                    <a:pt x="7" y="539"/>
                    <a:pt x="7" y="538"/>
                  </a:cubicBezTo>
                  <a:cubicBezTo>
                    <a:pt x="7" y="204"/>
                    <a:pt x="7" y="204"/>
                    <a:pt x="7" y="204"/>
                  </a:cubicBezTo>
                  <a:cubicBezTo>
                    <a:pt x="7" y="201"/>
                    <a:pt x="8" y="198"/>
                    <a:pt x="11" y="197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345"/>
                    <a:pt x="342" y="345"/>
                    <a:pt x="342" y="345"/>
                  </a:cubicBezTo>
                  <a:cubicBezTo>
                    <a:pt x="342" y="347"/>
                    <a:pt x="341" y="348"/>
                    <a:pt x="339" y="349"/>
                  </a:cubicBezTo>
                  <a:cubicBezTo>
                    <a:pt x="9" y="540"/>
                    <a:pt x="9" y="540"/>
                    <a:pt x="9" y="540"/>
                  </a:cubicBezTo>
                  <a:cubicBezTo>
                    <a:pt x="9" y="540"/>
                    <a:pt x="9" y="540"/>
                    <a:pt x="8" y="540"/>
                  </a:cubicBezTo>
                  <a:moveTo>
                    <a:pt x="341" y="0"/>
                  </a:moveTo>
                  <a:cubicBezTo>
                    <a:pt x="340" y="0"/>
                    <a:pt x="339" y="0"/>
                    <a:pt x="337" y="1"/>
                  </a:cubicBezTo>
                  <a:cubicBezTo>
                    <a:pt x="8" y="191"/>
                    <a:pt x="8" y="191"/>
                    <a:pt x="8" y="191"/>
                  </a:cubicBezTo>
                  <a:cubicBezTo>
                    <a:pt x="3" y="194"/>
                    <a:pt x="0" y="199"/>
                    <a:pt x="0" y="204"/>
                  </a:cubicBezTo>
                  <a:cubicBezTo>
                    <a:pt x="0" y="538"/>
                    <a:pt x="0" y="538"/>
                    <a:pt x="0" y="538"/>
                  </a:cubicBezTo>
                  <a:cubicBezTo>
                    <a:pt x="0" y="541"/>
                    <a:pt x="2" y="544"/>
                    <a:pt x="4" y="545"/>
                  </a:cubicBezTo>
                  <a:cubicBezTo>
                    <a:pt x="6" y="546"/>
                    <a:pt x="7" y="546"/>
                    <a:pt x="8" y="546"/>
                  </a:cubicBezTo>
                  <a:cubicBezTo>
                    <a:pt x="10" y="546"/>
                    <a:pt x="11" y="546"/>
                    <a:pt x="12" y="545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6" y="353"/>
                    <a:pt x="348" y="349"/>
                    <a:pt x="348" y="345"/>
                  </a:cubicBezTo>
                  <a:cubicBezTo>
                    <a:pt x="348" y="7"/>
                    <a:pt x="348" y="7"/>
                    <a:pt x="348" y="7"/>
                  </a:cubicBezTo>
                  <a:cubicBezTo>
                    <a:pt x="348" y="4"/>
                    <a:pt x="347" y="2"/>
                    <a:pt x="345" y="1"/>
                  </a:cubicBezTo>
                  <a:cubicBezTo>
                    <a:pt x="343" y="0"/>
                    <a:pt x="342" y="0"/>
                    <a:pt x="3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98"/>
            <p:cNvSpPr>
              <a:spLocks/>
            </p:cNvSpPr>
            <p:nvPr/>
          </p:nvSpPr>
          <p:spPr bwMode="auto">
            <a:xfrm>
              <a:off x="6068" y="2876"/>
              <a:ext cx="62" cy="118"/>
            </a:xfrm>
            <a:custGeom>
              <a:avLst/>
              <a:gdLst>
                <a:gd name="T0" fmla="*/ 22 w 26"/>
                <a:gd name="T1" fmla="*/ 0 h 50"/>
                <a:gd name="T2" fmla="*/ 20 w 26"/>
                <a:gd name="T3" fmla="*/ 2 h 50"/>
                <a:gd name="T4" fmla="*/ 1 w 26"/>
                <a:gd name="T5" fmla="*/ 35 h 50"/>
                <a:gd name="T6" fmla="*/ 0 w 26"/>
                <a:gd name="T7" fmla="*/ 37 h 50"/>
                <a:gd name="T8" fmla="*/ 2 w 26"/>
                <a:gd name="T9" fmla="*/ 39 h 50"/>
                <a:gd name="T10" fmla="*/ 21 w 26"/>
                <a:gd name="T11" fmla="*/ 50 h 50"/>
                <a:gd name="T12" fmla="*/ 22 w 26"/>
                <a:gd name="T13" fmla="*/ 50 h 50"/>
                <a:gd name="T14" fmla="*/ 25 w 26"/>
                <a:gd name="T15" fmla="*/ 49 h 50"/>
                <a:gd name="T16" fmla="*/ 24 w 26"/>
                <a:gd name="T17" fmla="*/ 44 h 50"/>
                <a:gd name="T18" fmla="*/ 8 w 26"/>
                <a:gd name="T19" fmla="*/ 35 h 50"/>
                <a:gd name="T20" fmla="*/ 25 w 26"/>
                <a:gd name="T21" fmla="*/ 5 h 50"/>
                <a:gd name="T22" fmla="*/ 24 w 26"/>
                <a:gd name="T23" fmla="*/ 1 h 50"/>
                <a:gd name="T24" fmla="*/ 22 w 26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50">
                  <a:moveTo>
                    <a:pt x="22" y="0"/>
                  </a:moveTo>
                  <a:cubicBezTo>
                    <a:pt x="21" y="0"/>
                    <a:pt x="20" y="1"/>
                    <a:pt x="20" y="2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8"/>
                    <a:pt x="1" y="39"/>
                    <a:pt x="2" y="3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2" y="50"/>
                    <a:pt x="22" y="50"/>
                  </a:cubicBezTo>
                  <a:cubicBezTo>
                    <a:pt x="23" y="50"/>
                    <a:pt x="24" y="50"/>
                    <a:pt x="25" y="49"/>
                  </a:cubicBezTo>
                  <a:cubicBezTo>
                    <a:pt x="26" y="47"/>
                    <a:pt x="25" y="45"/>
                    <a:pt x="24" y="4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3"/>
                    <a:pt x="25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99"/>
            <p:cNvSpPr>
              <a:spLocks/>
            </p:cNvSpPr>
            <p:nvPr/>
          </p:nvSpPr>
          <p:spPr bwMode="auto">
            <a:xfrm>
              <a:off x="6601" y="2594"/>
              <a:ext cx="59" cy="118"/>
            </a:xfrm>
            <a:custGeom>
              <a:avLst/>
              <a:gdLst>
                <a:gd name="T0" fmla="*/ 3 w 25"/>
                <a:gd name="T1" fmla="*/ 0 h 50"/>
                <a:gd name="T2" fmla="*/ 0 w 25"/>
                <a:gd name="T3" fmla="*/ 2 h 50"/>
                <a:gd name="T4" fmla="*/ 2 w 25"/>
                <a:gd name="T5" fmla="*/ 6 h 50"/>
                <a:gd name="T6" fmla="*/ 18 w 25"/>
                <a:gd name="T7" fmla="*/ 15 h 50"/>
                <a:gd name="T8" fmla="*/ 1 w 25"/>
                <a:gd name="T9" fmla="*/ 45 h 50"/>
                <a:gd name="T10" fmla="*/ 2 w 25"/>
                <a:gd name="T11" fmla="*/ 49 h 50"/>
                <a:gd name="T12" fmla="*/ 3 w 25"/>
                <a:gd name="T13" fmla="*/ 50 h 50"/>
                <a:gd name="T14" fmla="*/ 6 w 25"/>
                <a:gd name="T15" fmla="*/ 48 h 50"/>
                <a:gd name="T16" fmla="*/ 25 w 25"/>
                <a:gd name="T17" fmla="*/ 16 h 50"/>
                <a:gd name="T18" fmla="*/ 25 w 25"/>
                <a:gd name="T19" fmla="*/ 13 h 50"/>
                <a:gd name="T20" fmla="*/ 24 w 25"/>
                <a:gd name="T21" fmla="*/ 11 h 50"/>
                <a:gd name="T22" fmla="*/ 5 w 25"/>
                <a:gd name="T23" fmla="*/ 0 h 50"/>
                <a:gd name="T24" fmla="*/ 3 w 25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50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7"/>
                    <a:pt x="0" y="49"/>
                    <a:pt x="2" y="49"/>
                  </a:cubicBezTo>
                  <a:cubicBezTo>
                    <a:pt x="2" y="50"/>
                    <a:pt x="3" y="50"/>
                    <a:pt x="3" y="50"/>
                  </a:cubicBezTo>
                  <a:cubicBezTo>
                    <a:pt x="4" y="50"/>
                    <a:pt x="6" y="49"/>
                    <a:pt x="6" y="4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5" y="12"/>
                    <a:pt x="25" y="12"/>
                    <a:pt x="24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200"/>
            <p:cNvSpPr>
              <a:spLocks/>
            </p:cNvSpPr>
            <p:nvPr/>
          </p:nvSpPr>
          <p:spPr bwMode="auto">
            <a:xfrm>
              <a:off x="6248" y="2656"/>
              <a:ext cx="286" cy="369"/>
            </a:xfrm>
            <a:custGeom>
              <a:avLst/>
              <a:gdLst>
                <a:gd name="T0" fmla="*/ 87 w 121"/>
                <a:gd name="T1" fmla="*/ 0 h 156"/>
                <a:gd name="T2" fmla="*/ 60 w 121"/>
                <a:gd name="T3" fmla="*/ 8 h 156"/>
                <a:gd name="T4" fmla="*/ 0 w 121"/>
                <a:gd name="T5" fmla="*/ 113 h 156"/>
                <a:gd name="T6" fmla="*/ 33 w 121"/>
                <a:gd name="T7" fmla="*/ 156 h 156"/>
                <a:gd name="T8" fmla="*/ 60 w 121"/>
                <a:gd name="T9" fmla="*/ 148 h 156"/>
                <a:gd name="T10" fmla="*/ 121 w 121"/>
                <a:gd name="T11" fmla="*/ 43 h 156"/>
                <a:gd name="T12" fmla="*/ 87 w 121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6">
                  <a:moveTo>
                    <a:pt x="87" y="0"/>
                  </a:moveTo>
                  <a:cubicBezTo>
                    <a:pt x="79" y="0"/>
                    <a:pt x="70" y="3"/>
                    <a:pt x="60" y="8"/>
                  </a:cubicBezTo>
                  <a:cubicBezTo>
                    <a:pt x="27" y="28"/>
                    <a:pt x="0" y="74"/>
                    <a:pt x="0" y="113"/>
                  </a:cubicBezTo>
                  <a:cubicBezTo>
                    <a:pt x="0" y="140"/>
                    <a:pt x="13" y="156"/>
                    <a:pt x="33" y="156"/>
                  </a:cubicBezTo>
                  <a:cubicBezTo>
                    <a:pt x="41" y="156"/>
                    <a:pt x="51" y="154"/>
                    <a:pt x="60" y="148"/>
                  </a:cubicBezTo>
                  <a:cubicBezTo>
                    <a:pt x="94" y="129"/>
                    <a:pt x="121" y="82"/>
                    <a:pt x="121" y="43"/>
                  </a:cubicBezTo>
                  <a:cubicBezTo>
                    <a:pt x="121" y="16"/>
                    <a:pt x="107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91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915671" y="323134"/>
            <a:ext cx="3297725" cy="538591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r>
              <a:rPr lang="en-US" sz="29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History of </a:t>
            </a:r>
            <a:r>
              <a:rPr lang="en-US" sz="2900" dirty="0" smtClean="0">
                <a:ea typeface="Open Sans Extrabold" panose="020B0906030804020204" pitchFamily="34" charset="0"/>
                <a:cs typeface="Open Sans Extrabold" panose="020B0906030804020204" pitchFamily="34" charset="0"/>
              </a:rPr>
              <a:t>PDF </a:t>
            </a:r>
            <a:r>
              <a:rPr lang="en-US" sz="2900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CRF</a:t>
            </a:r>
            <a:endParaRPr lang="id-ID" sz="2900" dirty="0"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0495" y="1834027"/>
            <a:ext cx="8142371" cy="2351057"/>
            <a:chOff x="520495" y="1834027"/>
            <a:chExt cx="8142371" cy="2351057"/>
          </a:xfrm>
        </p:grpSpPr>
        <p:grpSp>
          <p:nvGrpSpPr>
            <p:cNvPr id="21" name="Group 20"/>
            <p:cNvGrpSpPr/>
            <p:nvPr/>
          </p:nvGrpSpPr>
          <p:grpSpPr>
            <a:xfrm>
              <a:off x="520495" y="2384884"/>
              <a:ext cx="8142371" cy="432048"/>
              <a:chOff x="1387625" y="1282278"/>
              <a:chExt cx="21707336" cy="86409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387625" y="1282278"/>
                <a:ext cx="21707336" cy="864096"/>
                <a:chOff x="1370549" y="906234"/>
                <a:chExt cx="21707336" cy="864096"/>
              </a:xfrm>
            </p:grpSpPr>
            <p:sp>
              <p:nvSpPr>
                <p:cNvPr id="6" name="Oval 5"/>
                <p:cNvSpPr/>
                <p:nvPr/>
              </p:nvSpPr>
              <p:spPr>
                <a:xfrm>
                  <a:off x="1370549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2107705" y="1246842"/>
                  <a:ext cx="20482560" cy="182880"/>
                </a:xfrm>
                <a:prstGeom prst="rect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6580213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11789877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16999541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2209205" y="906234"/>
                  <a:ext cx="868680" cy="864096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456205" y="1348566"/>
                <a:ext cx="21296270" cy="731520"/>
                <a:chOff x="1315617" y="3329608"/>
                <a:chExt cx="21296270" cy="731520"/>
              </a:xfrm>
              <a:solidFill>
                <a:schemeClr val="accent1"/>
              </a:solidFill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895109" y="3649648"/>
                  <a:ext cx="20716778" cy="9143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315617" y="3329608"/>
                  <a:ext cx="731520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6525281" y="3329608"/>
                  <a:ext cx="731520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1734945" y="3329608"/>
                  <a:ext cx="731520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15"/>
                <p:cNvSpPr/>
                <p:nvPr/>
              </p:nvSpPr>
              <p:spPr>
                <a:xfrm>
                  <a:off x="16954126" y="3329608"/>
                  <a:ext cx="731519" cy="73152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28" name="Subtitle 2"/>
            <p:cNvSpPr txBox="1">
              <a:spLocks/>
            </p:cNvSpPr>
            <p:nvPr/>
          </p:nvSpPr>
          <p:spPr>
            <a:xfrm>
              <a:off x="739240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2016-08</a:t>
              </a:r>
            </a:p>
            <a:p>
              <a:pPr marL="0" indent="0">
                <a:buNone/>
              </a:pP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기본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R script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개발 완료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30" name="Subtitle 2"/>
            <p:cNvSpPr txBox="1">
              <a:spLocks/>
            </p:cNvSpPr>
            <p:nvPr/>
          </p:nvSpPr>
          <p:spPr>
            <a:xfrm>
              <a:off x="2710084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2016-09</a:t>
              </a:r>
              <a:endParaRPr lang="en-US" sz="1200" b="1" dirty="0">
                <a:solidFill>
                  <a:schemeClr val="tx2"/>
                </a:solidFill>
                <a:cs typeface="Lato Regular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PDF CRF SOP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제정</a:t>
              </a:r>
              <a:endParaRPr lang="en-US" altLang="ko-KR" sz="1100" dirty="0" smtClean="0">
                <a:solidFill>
                  <a:schemeClr val="tx2"/>
                </a:solidFill>
                <a:cs typeface="Lato Light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PDF CRF IRB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신규제출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31" name="Subtitle 2"/>
            <p:cNvSpPr txBox="1">
              <a:spLocks/>
            </p:cNvSpPr>
            <p:nvPr/>
          </p:nvSpPr>
          <p:spPr>
            <a:xfrm>
              <a:off x="4680928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2017</a:t>
              </a:r>
              <a:endParaRPr lang="en-US" sz="1200" b="1" dirty="0">
                <a:solidFill>
                  <a:schemeClr val="tx2"/>
                </a:solidFill>
                <a:cs typeface="Lato Regular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임상시험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3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건 수행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32" name="Subtitle 2"/>
            <p:cNvSpPr txBox="1">
              <a:spLocks/>
            </p:cNvSpPr>
            <p:nvPr/>
          </p:nvSpPr>
          <p:spPr>
            <a:xfrm>
              <a:off x="6651773" y="3006873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1" dirty="0" smtClean="0">
                  <a:solidFill>
                    <a:schemeClr val="tx2"/>
                  </a:solidFill>
                  <a:cs typeface="Lato Regular"/>
                </a:rPr>
                <a:t>2018</a:t>
              </a:r>
              <a:endParaRPr lang="en-US" sz="1200" b="1" dirty="0">
                <a:solidFill>
                  <a:schemeClr val="tx2"/>
                </a:solidFill>
                <a:cs typeface="Lato Regular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-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임상시험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1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건 예정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50" name="Freeform 22"/>
            <p:cNvSpPr>
              <a:spLocks noChangeArrowheads="1"/>
            </p:cNvSpPr>
            <p:nvPr/>
          </p:nvSpPr>
          <p:spPr bwMode="auto">
            <a:xfrm>
              <a:off x="4456793" y="1867014"/>
              <a:ext cx="280461" cy="373854"/>
            </a:xfrm>
            <a:custGeom>
              <a:avLst/>
              <a:gdLst>
                <a:gd name="T0" fmla="*/ 230 w 461"/>
                <a:gd name="T1" fmla="*/ 8 h 461"/>
                <a:gd name="T2" fmla="*/ 230 w 461"/>
                <a:gd name="T3" fmla="*/ 8 h 461"/>
                <a:gd name="T4" fmla="*/ 0 w 461"/>
                <a:gd name="T5" fmla="*/ 239 h 461"/>
                <a:gd name="T6" fmla="*/ 230 w 461"/>
                <a:gd name="T7" fmla="*/ 460 h 461"/>
                <a:gd name="T8" fmla="*/ 460 w 461"/>
                <a:gd name="T9" fmla="*/ 230 h 461"/>
                <a:gd name="T10" fmla="*/ 230 w 461"/>
                <a:gd name="T11" fmla="*/ 8 h 461"/>
                <a:gd name="T12" fmla="*/ 230 w 461"/>
                <a:gd name="T13" fmla="*/ 35 h 461"/>
                <a:gd name="T14" fmla="*/ 230 w 461"/>
                <a:gd name="T15" fmla="*/ 35 h 461"/>
                <a:gd name="T16" fmla="*/ 319 w 461"/>
                <a:gd name="T17" fmla="*/ 53 h 461"/>
                <a:gd name="T18" fmla="*/ 291 w 461"/>
                <a:gd name="T19" fmla="*/ 106 h 461"/>
                <a:gd name="T20" fmla="*/ 230 w 461"/>
                <a:gd name="T21" fmla="*/ 97 h 461"/>
                <a:gd name="T22" fmla="*/ 168 w 461"/>
                <a:gd name="T23" fmla="*/ 106 h 461"/>
                <a:gd name="T24" fmla="*/ 141 w 461"/>
                <a:gd name="T25" fmla="*/ 53 h 461"/>
                <a:gd name="T26" fmla="*/ 230 w 461"/>
                <a:gd name="T27" fmla="*/ 35 h 461"/>
                <a:gd name="T28" fmla="*/ 106 w 461"/>
                <a:gd name="T29" fmla="*/ 292 h 461"/>
                <a:gd name="T30" fmla="*/ 106 w 461"/>
                <a:gd name="T31" fmla="*/ 292 h 461"/>
                <a:gd name="T32" fmla="*/ 53 w 461"/>
                <a:gd name="T33" fmla="*/ 327 h 461"/>
                <a:gd name="T34" fmla="*/ 35 w 461"/>
                <a:gd name="T35" fmla="*/ 239 h 461"/>
                <a:gd name="T36" fmla="*/ 53 w 461"/>
                <a:gd name="T37" fmla="*/ 141 h 461"/>
                <a:gd name="T38" fmla="*/ 106 w 461"/>
                <a:gd name="T39" fmla="*/ 167 h 461"/>
                <a:gd name="T40" fmla="*/ 88 w 461"/>
                <a:gd name="T41" fmla="*/ 230 h 461"/>
                <a:gd name="T42" fmla="*/ 106 w 461"/>
                <a:gd name="T43" fmla="*/ 292 h 461"/>
                <a:gd name="T44" fmla="*/ 230 w 461"/>
                <a:gd name="T45" fmla="*/ 433 h 461"/>
                <a:gd name="T46" fmla="*/ 230 w 461"/>
                <a:gd name="T47" fmla="*/ 433 h 461"/>
                <a:gd name="T48" fmla="*/ 141 w 461"/>
                <a:gd name="T49" fmla="*/ 407 h 461"/>
                <a:gd name="T50" fmla="*/ 168 w 461"/>
                <a:gd name="T51" fmla="*/ 354 h 461"/>
                <a:gd name="T52" fmla="*/ 230 w 461"/>
                <a:gd name="T53" fmla="*/ 372 h 461"/>
                <a:gd name="T54" fmla="*/ 291 w 461"/>
                <a:gd name="T55" fmla="*/ 354 h 461"/>
                <a:gd name="T56" fmla="*/ 319 w 461"/>
                <a:gd name="T57" fmla="*/ 407 h 461"/>
                <a:gd name="T58" fmla="*/ 230 w 461"/>
                <a:gd name="T59" fmla="*/ 433 h 461"/>
                <a:gd name="T60" fmla="*/ 230 w 461"/>
                <a:gd name="T61" fmla="*/ 345 h 461"/>
                <a:gd name="T62" fmla="*/ 230 w 461"/>
                <a:gd name="T63" fmla="*/ 345 h 461"/>
                <a:gd name="T64" fmla="*/ 124 w 461"/>
                <a:gd name="T65" fmla="*/ 230 h 461"/>
                <a:gd name="T66" fmla="*/ 230 w 461"/>
                <a:gd name="T67" fmla="*/ 123 h 461"/>
                <a:gd name="T68" fmla="*/ 336 w 461"/>
                <a:gd name="T69" fmla="*/ 230 h 461"/>
                <a:gd name="T70" fmla="*/ 230 w 461"/>
                <a:gd name="T71" fmla="*/ 345 h 461"/>
                <a:gd name="T72" fmla="*/ 354 w 461"/>
                <a:gd name="T73" fmla="*/ 292 h 461"/>
                <a:gd name="T74" fmla="*/ 354 w 461"/>
                <a:gd name="T75" fmla="*/ 292 h 461"/>
                <a:gd name="T76" fmla="*/ 372 w 461"/>
                <a:gd name="T77" fmla="*/ 230 h 461"/>
                <a:gd name="T78" fmla="*/ 354 w 461"/>
                <a:gd name="T79" fmla="*/ 167 h 461"/>
                <a:gd name="T80" fmla="*/ 407 w 461"/>
                <a:gd name="T81" fmla="*/ 141 h 461"/>
                <a:gd name="T82" fmla="*/ 425 w 461"/>
                <a:gd name="T83" fmla="*/ 230 h 461"/>
                <a:gd name="T84" fmla="*/ 407 w 461"/>
                <a:gd name="T85" fmla="*/ 327 h 461"/>
                <a:gd name="T86" fmla="*/ 354 w 461"/>
                <a:gd name="T87" fmla="*/ 29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1" name="Freeform 97"/>
            <p:cNvSpPr>
              <a:spLocks noChangeArrowheads="1"/>
            </p:cNvSpPr>
            <p:nvPr/>
          </p:nvSpPr>
          <p:spPr bwMode="auto">
            <a:xfrm>
              <a:off x="2494646" y="1834027"/>
              <a:ext cx="301832" cy="345370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2" name="Freeform 102"/>
            <p:cNvSpPr>
              <a:spLocks noChangeArrowheads="1"/>
            </p:cNvSpPr>
            <p:nvPr/>
          </p:nvSpPr>
          <p:spPr bwMode="auto">
            <a:xfrm>
              <a:off x="6397569" y="1859309"/>
              <a:ext cx="301832" cy="359610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3" name="Freeform 104"/>
            <p:cNvSpPr>
              <a:spLocks noChangeArrowheads="1"/>
            </p:cNvSpPr>
            <p:nvPr/>
          </p:nvSpPr>
          <p:spPr bwMode="auto">
            <a:xfrm>
              <a:off x="532499" y="1870449"/>
              <a:ext cx="301832" cy="270598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4" name="Freeform 110"/>
            <p:cNvSpPr>
              <a:spLocks noChangeArrowheads="1"/>
            </p:cNvSpPr>
            <p:nvPr/>
          </p:nvSpPr>
          <p:spPr bwMode="auto">
            <a:xfrm>
              <a:off x="8359716" y="1923777"/>
              <a:ext cx="280461" cy="302644"/>
            </a:xfrm>
            <a:custGeom>
              <a:avLst/>
              <a:gdLst>
                <a:gd name="T0" fmla="*/ 444 w 462"/>
                <a:gd name="T1" fmla="*/ 9 h 373"/>
                <a:gd name="T2" fmla="*/ 444 w 462"/>
                <a:gd name="T3" fmla="*/ 9 h 373"/>
                <a:gd name="T4" fmla="*/ 9 w 462"/>
                <a:gd name="T5" fmla="*/ 160 h 373"/>
                <a:gd name="T6" fmla="*/ 9 w 462"/>
                <a:gd name="T7" fmla="*/ 169 h 373"/>
                <a:gd name="T8" fmla="*/ 98 w 462"/>
                <a:gd name="T9" fmla="*/ 213 h 373"/>
                <a:gd name="T10" fmla="*/ 98 w 462"/>
                <a:gd name="T11" fmla="*/ 213 h 373"/>
                <a:gd name="T12" fmla="*/ 160 w 462"/>
                <a:gd name="T13" fmla="*/ 230 h 373"/>
                <a:gd name="T14" fmla="*/ 434 w 462"/>
                <a:gd name="T15" fmla="*/ 35 h 373"/>
                <a:gd name="T16" fmla="*/ 434 w 462"/>
                <a:gd name="T17" fmla="*/ 35 h 373"/>
                <a:gd name="T18" fmla="*/ 240 w 462"/>
                <a:gd name="T19" fmla="*/ 248 h 373"/>
                <a:gd name="T20" fmla="*/ 240 w 462"/>
                <a:gd name="T21" fmla="*/ 248 h 373"/>
                <a:gd name="T22" fmla="*/ 231 w 462"/>
                <a:gd name="T23" fmla="*/ 257 h 373"/>
                <a:gd name="T24" fmla="*/ 240 w 462"/>
                <a:gd name="T25" fmla="*/ 266 h 373"/>
                <a:gd name="T26" fmla="*/ 240 w 462"/>
                <a:gd name="T27" fmla="*/ 266 h 373"/>
                <a:gd name="T28" fmla="*/ 363 w 462"/>
                <a:gd name="T29" fmla="*/ 337 h 373"/>
                <a:gd name="T30" fmla="*/ 390 w 462"/>
                <a:gd name="T31" fmla="*/ 328 h 373"/>
                <a:gd name="T32" fmla="*/ 461 w 462"/>
                <a:gd name="T33" fmla="*/ 18 h 373"/>
                <a:gd name="T34" fmla="*/ 444 w 462"/>
                <a:gd name="T35" fmla="*/ 9 h 373"/>
                <a:gd name="T36" fmla="*/ 160 w 462"/>
                <a:gd name="T37" fmla="*/ 363 h 373"/>
                <a:gd name="T38" fmla="*/ 160 w 462"/>
                <a:gd name="T39" fmla="*/ 363 h 373"/>
                <a:gd name="T40" fmla="*/ 169 w 462"/>
                <a:gd name="T41" fmla="*/ 372 h 373"/>
                <a:gd name="T42" fmla="*/ 240 w 462"/>
                <a:gd name="T43" fmla="*/ 310 h 373"/>
                <a:gd name="T44" fmla="*/ 160 w 462"/>
                <a:gd name="T45" fmla="*/ 266 h 373"/>
                <a:gd name="T46" fmla="*/ 160 w 462"/>
                <a:gd name="T47" fmla="*/ 36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373">
                  <a:moveTo>
                    <a:pt x="444" y="9"/>
                  </a:moveTo>
                  <a:lnTo>
                    <a:pt x="444" y="9"/>
                  </a:lnTo>
                  <a:cubicBezTo>
                    <a:pt x="434" y="9"/>
                    <a:pt x="18" y="160"/>
                    <a:pt x="9" y="160"/>
                  </a:cubicBezTo>
                  <a:cubicBezTo>
                    <a:pt x="0" y="160"/>
                    <a:pt x="0" y="169"/>
                    <a:pt x="9" y="169"/>
                  </a:cubicBezTo>
                  <a:cubicBezTo>
                    <a:pt x="18" y="177"/>
                    <a:pt x="98" y="213"/>
                    <a:pt x="98" y="213"/>
                  </a:cubicBezTo>
                  <a:lnTo>
                    <a:pt x="98" y="213"/>
                  </a:lnTo>
                  <a:cubicBezTo>
                    <a:pt x="160" y="230"/>
                    <a:pt x="160" y="230"/>
                    <a:pt x="160" y="230"/>
                  </a:cubicBezTo>
                  <a:cubicBezTo>
                    <a:pt x="160" y="230"/>
                    <a:pt x="425" y="35"/>
                    <a:pt x="434" y="35"/>
                  </a:cubicBezTo>
                  <a:cubicBezTo>
                    <a:pt x="434" y="26"/>
                    <a:pt x="434" y="35"/>
                    <a:pt x="434" y="35"/>
                  </a:cubicBezTo>
                  <a:lnTo>
                    <a:pt x="240" y="248"/>
                  </a:lnTo>
                  <a:lnTo>
                    <a:pt x="240" y="248"/>
                  </a:lnTo>
                  <a:cubicBezTo>
                    <a:pt x="231" y="257"/>
                    <a:pt x="231" y="257"/>
                    <a:pt x="231" y="257"/>
                  </a:cubicBezTo>
                  <a:cubicBezTo>
                    <a:pt x="240" y="266"/>
                    <a:pt x="240" y="266"/>
                    <a:pt x="240" y="266"/>
                  </a:cubicBezTo>
                  <a:lnTo>
                    <a:pt x="240" y="266"/>
                  </a:lnTo>
                  <a:cubicBezTo>
                    <a:pt x="240" y="266"/>
                    <a:pt x="363" y="328"/>
                    <a:pt x="363" y="337"/>
                  </a:cubicBezTo>
                  <a:cubicBezTo>
                    <a:pt x="372" y="337"/>
                    <a:pt x="381" y="337"/>
                    <a:pt x="390" y="328"/>
                  </a:cubicBezTo>
                  <a:cubicBezTo>
                    <a:pt x="390" y="319"/>
                    <a:pt x="461" y="26"/>
                    <a:pt x="461" y="18"/>
                  </a:cubicBezTo>
                  <a:cubicBezTo>
                    <a:pt x="461" y="9"/>
                    <a:pt x="453" y="0"/>
                    <a:pt x="444" y="9"/>
                  </a:cubicBezTo>
                  <a:close/>
                  <a:moveTo>
                    <a:pt x="160" y="363"/>
                  </a:moveTo>
                  <a:lnTo>
                    <a:pt x="160" y="363"/>
                  </a:lnTo>
                  <a:cubicBezTo>
                    <a:pt x="160" y="372"/>
                    <a:pt x="160" y="372"/>
                    <a:pt x="169" y="372"/>
                  </a:cubicBezTo>
                  <a:cubicBezTo>
                    <a:pt x="169" y="363"/>
                    <a:pt x="240" y="310"/>
                    <a:pt x="240" y="310"/>
                  </a:cubicBezTo>
                  <a:cubicBezTo>
                    <a:pt x="160" y="266"/>
                    <a:pt x="160" y="266"/>
                    <a:pt x="160" y="266"/>
                  </a:cubicBezTo>
                  <a:lnTo>
                    <a:pt x="160" y="3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Experiences </a:t>
            </a:r>
            <a:r>
              <a:rPr lang="en-US" altLang="ko-KR" dirty="0"/>
              <a:t>of  PDF CRF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668300"/>
              </p:ext>
            </p:extLst>
          </p:nvPr>
        </p:nvGraphicFramePr>
        <p:xfrm>
          <a:off x="314294" y="1954198"/>
          <a:ext cx="8389596" cy="101282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3606948"/>
                <a:gridCol w="1195662"/>
                <a:gridCol w="1195662"/>
                <a:gridCol w="1195662"/>
                <a:gridCol w="1195662"/>
              </a:tblGrid>
              <a:tr h="3619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Types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2016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2017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2018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Total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206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PDF CRF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2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4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30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Total 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2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4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</a:tbl>
          </a:graphicData>
        </a:graphic>
      </p:graphicFrame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15901"/>
              </p:ext>
            </p:extLst>
          </p:nvPr>
        </p:nvGraphicFramePr>
        <p:xfrm>
          <a:off x="357312" y="4573786"/>
          <a:ext cx="8389596" cy="101282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3606948"/>
                <a:gridCol w="1195662"/>
                <a:gridCol w="1195662"/>
                <a:gridCol w="1195662"/>
                <a:gridCol w="1195662"/>
              </a:tblGrid>
              <a:tr h="36195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Types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2016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2017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2018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Total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206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Audit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-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-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3302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Total 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lt"/>
                        </a:rPr>
                        <a:t>1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</a:tbl>
          </a:graphicData>
        </a:graphic>
      </p:graphicFrame>
      <p:sp>
        <p:nvSpPr>
          <p:cNvPr id="8" name="AutoShape 19"/>
          <p:cNvSpPr>
            <a:spLocks/>
          </p:cNvSpPr>
          <p:nvPr/>
        </p:nvSpPr>
        <p:spPr bwMode="auto">
          <a:xfrm>
            <a:off x="4294704" y="1347953"/>
            <a:ext cx="370288" cy="43481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42663" tIns="42663" rIns="42663" bIns="42663" anchor="ctr"/>
          <a:lstStyle/>
          <a:p>
            <a:pPr defTabSz="383962">
              <a:defRPr/>
            </a:pPr>
            <a:endParaRPr lang="es-ES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9" name="Freeform 537"/>
          <p:cNvSpPr>
            <a:spLocks noChangeArrowheads="1"/>
          </p:cNvSpPr>
          <p:nvPr/>
        </p:nvSpPr>
        <p:spPr bwMode="auto">
          <a:xfrm>
            <a:off x="4333871" y="4037869"/>
            <a:ext cx="331121" cy="414960"/>
          </a:xfrm>
          <a:custGeom>
            <a:avLst/>
            <a:gdLst>
              <a:gd name="T0" fmla="*/ 502 w 526"/>
              <a:gd name="T1" fmla="*/ 140 h 561"/>
              <a:gd name="T2" fmla="*/ 356 w 526"/>
              <a:gd name="T3" fmla="*/ 111 h 561"/>
              <a:gd name="T4" fmla="*/ 164 w 526"/>
              <a:gd name="T5" fmla="*/ 111 h 561"/>
              <a:gd name="T6" fmla="*/ 53 w 526"/>
              <a:gd name="T7" fmla="*/ 111 h 561"/>
              <a:gd name="T8" fmla="*/ 70 w 526"/>
              <a:gd name="T9" fmla="*/ 280 h 561"/>
              <a:gd name="T10" fmla="*/ 99 w 526"/>
              <a:gd name="T11" fmla="*/ 455 h 561"/>
              <a:gd name="T12" fmla="*/ 263 w 526"/>
              <a:gd name="T13" fmla="*/ 560 h 561"/>
              <a:gd name="T14" fmla="*/ 420 w 526"/>
              <a:gd name="T15" fmla="*/ 455 h 561"/>
              <a:gd name="T16" fmla="*/ 455 w 526"/>
              <a:gd name="T17" fmla="*/ 280 h 561"/>
              <a:gd name="T18" fmla="*/ 99 w 526"/>
              <a:gd name="T19" fmla="*/ 426 h 561"/>
              <a:gd name="T20" fmla="*/ 47 w 526"/>
              <a:gd name="T21" fmla="*/ 402 h 561"/>
              <a:gd name="T22" fmla="*/ 88 w 526"/>
              <a:gd name="T23" fmla="*/ 303 h 561"/>
              <a:gd name="T24" fmla="*/ 158 w 526"/>
              <a:gd name="T25" fmla="*/ 414 h 561"/>
              <a:gd name="T26" fmla="*/ 140 w 526"/>
              <a:gd name="T27" fmla="*/ 303 h 561"/>
              <a:gd name="T28" fmla="*/ 111 w 526"/>
              <a:gd name="T29" fmla="*/ 280 h 561"/>
              <a:gd name="T30" fmla="*/ 140 w 526"/>
              <a:gd name="T31" fmla="*/ 280 h 561"/>
              <a:gd name="T32" fmla="*/ 146 w 526"/>
              <a:gd name="T33" fmla="*/ 210 h 561"/>
              <a:gd name="T34" fmla="*/ 88 w 526"/>
              <a:gd name="T35" fmla="*/ 257 h 561"/>
              <a:gd name="T36" fmla="*/ 47 w 526"/>
              <a:gd name="T37" fmla="*/ 158 h 561"/>
              <a:gd name="T38" fmla="*/ 158 w 526"/>
              <a:gd name="T39" fmla="*/ 140 h 561"/>
              <a:gd name="T40" fmla="*/ 344 w 526"/>
              <a:gd name="T41" fmla="*/ 187 h 561"/>
              <a:gd name="T42" fmla="*/ 321 w 526"/>
              <a:gd name="T43" fmla="*/ 175 h 561"/>
              <a:gd name="T44" fmla="*/ 338 w 526"/>
              <a:gd name="T45" fmla="*/ 152 h 561"/>
              <a:gd name="T46" fmla="*/ 263 w 526"/>
              <a:gd name="T47" fmla="*/ 29 h 561"/>
              <a:gd name="T48" fmla="*/ 327 w 526"/>
              <a:gd name="T49" fmla="*/ 122 h 561"/>
              <a:gd name="T50" fmla="*/ 193 w 526"/>
              <a:gd name="T51" fmla="*/ 122 h 561"/>
              <a:gd name="T52" fmla="*/ 187 w 526"/>
              <a:gd name="T53" fmla="*/ 152 h 561"/>
              <a:gd name="T54" fmla="*/ 222 w 526"/>
              <a:gd name="T55" fmla="*/ 163 h 561"/>
              <a:gd name="T56" fmla="*/ 181 w 526"/>
              <a:gd name="T57" fmla="*/ 187 h 561"/>
              <a:gd name="T58" fmla="*/ 181 w 526"/>
              <a:gd name="T59" fmla="*/ 367 h 561"/>
              <a:gd name="T60" fmla="*/ 199 w 526"/>
              <a:gd name="T61" fmla="*/ 385 h 561"/>
              <a:gd name="T62" fmla="*/ 187 w 526"/>
              <a:gd name="T63" fmla="*/ 408 h 561"/>
              <a:gd name="T64" fmla="*/ 263 w 526"/>
              <a:gd name="T65" fmla="*/ 531 h 561"/>
              <a:gd name="T66" fmla="*/ 193 w 526"/>
              <a:gd name="T67" fmla="*/ 437 h 561"/>
              <a:gd name="T68" fmla="*/ 327 w 526"/>
              <a:gd name="T69" fmla="*/ 437 h 561"/>
              <a:gd name="T70" fmla="*/ 338 w 526"/>
              <a:gd name="T71" fmla="*/ 408 h 561"/>
              <a:gd name="T72" fmla="*/ 298 w 526"/>
              <a:gd name="T73" fmla="*/ 396 h 561"/>
              <a:gd name="T74" fmla="*/ 344 w 526"/>
              <a:gd name="T75" fmla="*/ 367 h 561"/>
              <a:gd name="T76" fmla="*/ 350 w 526"/>
              <a:gd name="T77" fmla="*/ 332 h 561"/>
              <a:gd name="T78" fmla="*/ 304 w 526"/>
              <a:gd name="T79" fmla="*/ 356 h 561"/>
              <a:gd name="T80" fmla="*/ 216 w 526"/>
              <a:gd name="T81" fmla="*/ 356 h 561"/>
              <a:gd name="T82" fmla="*/ 169 w 526"/>
              <a:gd name="T83" fmla="*/ 280 h 561"/>
              <a:gd name="T84" fmla="*/ 216 w 526"/>
              <a:gd name="T85" fmla="*/ 204 h 561"/>
              <a:gd name="T86" fmla="*/ 304 w 526"/>
              <a:gd name="T87" fmla="*/ 204 h 561"/>
              <a:gd name="T88" fmla="*/ 350 w 526"/>
              <a:gd name="T89" fmla="*/ 280 h 561"/>
              <a:gd name="T90" fmla="*/ 420 w 526"/>
              <a:gd name="T91" fmla="*/ 134 h 561"/>
              <a:gd name="T92" fmla="*/ 478 w 526"/>
              <a:gd name="T93" fmla="*/ 158 h 561"/>
              <a:gd name="T94" fmla="*/ 432 w 526"/>
              <a:gd name="T95" fmla="*/ 257 h 561"/>
              <a:gd name="T96" fmla="*/ 368 w 526"/>
              <a:gd name="T97" fmla="*/ 140 h 561"/>
              <a:gd name="T98" fmla="*/ 379 w 526"/>
              <a:gd name="T99" fmla="*/ 251 h 561"/>
              <a:gd name="T100" fmla="*/ 408 w 526"/>
              <a:gd name="T101" fmla="*/ 280 h 561"/>
              <a:gd name="T102" fmla="*/ 379 w 526"/>
              <a:gd name="T103" fmla="*/ 280 h 561"/>
              <a:gd name="T104" fmla="*/ 478 w 526"/>
              <a:gd name="T105" fmla="*/ 402 h 561"/>
              <a:gd name="T106" fmla="*/ 420 w 526"/>
              <a:gd name="T107" fmla="*/ 426 h 561"/>
              <a:gd name="T108" fmla="*/ 379 w 526"/>
              <a:gd name="T109" fmla="*/ 350 h 561"/>
              <a:gd name="T110" fmla="*/ 449 w 526"/>
              <a:gd name="T111" fmla="*/ 32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6" h="561">
                <a:moveTo>
                  <a:pt x="502" y="140"/>
                </a:moveTo>
                <a:lnTo>
                  <a:pt x="502" y="140"/>
                </a:lnTo>
                <a:cubicBezTo>
                  <a:pt x="490" y="117"/>
                  <a:pt x="461" y="105"/>
                  <a:pt x="420" y="105"/>
                </a:cubicBezTo>
                <a:cubicBezTo>
                  <a:pt x="403" y="105"/>
                  <a:pt x="379" y="105"/>
                  <a:pt x="356" y="111"/>
                </a:cubicBezTo>
                <a:cubicBezTo>
                  <a:pt x="333" y="47"/>
                  <a:pt x="298" y="0"/>
                  <a:pt x="263" y="0"/>
                </a:cubicBezTo>
                <a:cubicBezTo>
                  <a:pt x="222" y="0"/>
                  <a:pt x="187" y="47"/>
                  <a:pt x="164" y="111"/>
                </a:cubicBezTo>
                <a:cubicBezTo>
                  <a:pt x="140" y="105"/>
                  <a:pt x="123" y="105"/>
                  <a:pt x="99" y="105"/>
                </a:cubicBezTo>
                <a:cubicBezTo>
                  <a:pt x="82" y="105"/>
                  <a:pt x="64" y="111"/>
                  <a:pt x="53" y="111"/>
                </a:cubicBezTo>
                <a:cubicBezTo>
                  <a:pt x="35" y="117"/>
                  <a:pt x="24" y="128"/>
                  <a:pt x="18" y="140"/>
                </a:cubicBezTo>
                <a:cubicBezTo>
                  <a:pt x="0" y="175"/>
                  <a:pt x="18" y="227"/>
                  <a:pt x="70" y="280"/>
                </a:cubicBezTo>
                <a:cubicBezTo>
                  <a:pt x="18" y="332"/>
                  <a:pt x="0" y="385"/>
                  <a:pt x="18" y="420"/>
                </a:cubicBezTo>
                <a:cubicBezTo>
                  <a:pt x="30" y="443"/>
                  <a:pt x="64" y="455"/>
                  <a:pt x="99" y="455"/>
                </a:cubicBezTo>
                <a:cubicBezTo>
                  <a:pt x="123" y="455"/>
                  <a:pt x="140" y="449"/>
                  <a:pt x="164" y="449"/>
                </a:cubicBezTo>
                <a:cubicBezTo>
                  <a:pt x="187" y="513"/>
                  <a:pt x="222" y="560"/>
                  <a:pt x="263" y="560"/>
                </a:cubicBezTo>
                <a:cubicBezTo>
                  <a:pt x="298" y="560"/>
                  <a:pt x="333" y="513"/>
                  <a:pt x="356" y="449"/>
                </a:cubicBezTo>
                <a:cubicBezTo>
                  <a:pt x="379" y="449"/>
                  <a:pt x="403" y="455"/>
                  <a:pt x="420" y="455"/>
                </a:cubicBezTo>
                <a:cubicBezTo>
                  <a:pt x="461" y="455"/>
                  <a:pt x="490" y="443"/>
                  <a:pt x="502" y="420"/>
                </a:cubicBezTo>
                <a:cubicBezTo>
                  <a:pt x="525" y="385"/>
                  <a:pt x="502" y="332"/>
                  <a:pt x="455" y="280"/>
                </a:cubicBezTo>
                <a:cubicBezTo>
                  <a:pt x="502" y="227"/>
                  <a:pt x="525" y="175"/>
                  <a:pt x="502" y="140"/>
                </a:cubicBezTo>
                <a:close/>
                <a:moveTo>
                  <a:pt x="99" y="426"/>
                </a:moveTo>
                <a:lnTo>
                  <a:pt x="99" y="426"/>
                </a:lnTo>
                <a:cubicBezTo>
                  <a:pt x="70" y="426"/>
                  <a:pt x="53" y="414"/>
                  <a:pt x="47" y="402"/>
                </a:cubicBezTo>
                <a:cubicBezTo>
                  <a:pt x="35" y="391"/>
                  <a:pt x="47" y="356"/>
                  <a:pt x="70" y="321"/>
                </a:cubicBezTo>
                <a:cubicBezTo>
                  <a:pt x="76" y="315"/>
                  <a:pt x="82" y="309"/>
                  <a:pt x="88" y="303"/>
                </a:cubicBezTo>
                <a:cubicBezTo>
                  <a:pt x="105" y="315"/>
                  <a:pt x="123" y="332"/>
                  <a:pt x="146" y="350"/>
                </a:cubicBezTo>
                <a:cubicBezTo>
                  <a:pt x="146" y="373"/>
                  <a:pt x="152" y="396"/>
                  <a:pt x="158" y="414"/>
                </a:cubicBezTo>
                <a:cubicBezTo>
                  <a:pt x="134" y="420"/>
                  <a:pt x="117" y="426"/>
                  <a:pt x="99" y="426"/>
                </a:cubicBezTo>
                <a:close/>
                <a:moveTo>
                  <a:pt x="140" y="303"/>
                </a:moveTo>
                <a:lnTo>
                  <a:pt x="140" y="303"/>
                </a:lnTo>
                <a:cubicBezTo>
                  <a:pt x="129" y="297"/>
                  <a:pt x="123" y="286"/>
                  <a:pt x="111" y="280"/>
                </a:cubicBezTo>
                <a:cubicBezTo>
                  <a:pt x="123" y="268"/>
                  <a:pt x="129" y="262"/>
                  <a:pt x="140" y="251"/>
                </a:cubicBezTo>
                <a:cubicBezTo>
                  <a:pt x="140" y="262"/>
                  <a:pt x="140" y="268"/>
                  <a:pt x="140" y="280"/>
                </a:cubicBezTo>
                <a:cubicBezTo>
                  <a:pt x="140" y="286"/>
                  <a:pt x="140" y="297"/>
                  <a:pt x="140" y="303"/>
                </a:cubicBezTo>
                <a:close/>
                <a:moveTo>
                  <a:pt x="146" y="210"/>
                </a:moveTo>
                <a:lnTo>
                  <a:pt x="146" y="210"/>
                </a:lnTo>
                <a:cubicBezTo>
                  <a:pt x="123" y="227"/>
                  <a:pt x="105" y="245"/>
                  <a:pt x="88" y="257"/>
                </a:cubicBezTo>
                <a:cubicBezTo>
                  <a:pt x="82" y="251"/>
                  <a:pt x="76" y="245"/>
                  <a:pt x="70" y="233"/>
                </a:cubicBezTo>
                <a:cubicBezTo>
                  <a:pt x="47" y="204"/>
                  <a:pt x="35" y="169"/>
                  <a:pt x="47" y="158"/>
                </a:cubicBezTo>
                <a:cubicBezTo>
                  <a:pt x="53" y="146"/>
                  <a:pt x="70" y="134"/>
                  <a:pt x="99" y="134"/>
                </a:cubicBezTo>
                <a:cubicBezTo>
                  <a:pt x="117" y="134"/>
                  <a:pt x="134" y="140"/>
                  <a:pt x="158" y="140"/>
                </a:cubicBezTo>
                <a:cubicBezTo>
                  <a:pt x="152" y="163"/>
                  <a:pt x="146" y="187"/>
                  <a:pt x="146" y="210"/>
                </a:cubicBezTo>
                <a:close/>
                <a:moveTo>
                  <a:pt x="344" y="187"/>
                </a:moveTo>
                <a:lnTo>
                  <a:pt x="344" y="187"/>
                </a:lnTo>
                <a:cubicBezTo>
                  <a:pt x="338" y="187"/>
                  <a:pt x="327" y="181"/>
                  <a:pt x="321" y="175"/>
                </a:cubicBezTo>
                <a:cubicBezTo>
                  <a:pt x="315" y="169"/>
                  <a:pt x="304" y="169"/>
                  <a:pt x="298" y="163"/>
                </a:cubicBezTo>
                <a:cubicBezTo>
                  <a:pt x="309" y="158"/>
                  <a:pt x="321" y="152"/>
                  <a:pt x="338" y="152"/>
                </a:cubicBezTo>
                <a:cubicBezTo>
                  <a:pt x="338" y="163"/>
                  <a:pt x="338" y="175"/>
                  <a:pt x="344" y="187"/>
                </a:cubicBezTo>
                <a:close/>
                <a:moveTo>
                  <a:pt x="263" y="29"/>
                </a:moveTo>
                <a:lnTo>
                  <a:pt x="263" y="29"/>
                </a:lnTo>
                <a:cubicBezTo>
                  <a:pt x="280" y="29"/>
                  <a:pt x="309" y="64"/>
                  <a:pt x="327" y="122"/>
                </a:cubicBezTo>
                <a:cubicBezTo>
                  <a:pt x="304" y="128"/>
                  <a:pt x="286" y="134"/>
                  <a:pt x="263" y="146"/>
                </a:cubicBezTo>
                <a:cubicBezTo>
                  <a:pt x="239" y="134"/>
                  <a:pt x="216" y="128"/>
                  <a:pt x="193" y="122"/>
                </a:cubicBezTo>
                <a:cubicBezTo>
                  <a:pt x="216" y="64"/>
                  <a:pt x="239" y="29"/>
                  <a:pt x="263" y="29"/>
                </a:cubicBezTo>
                <a:close/>
                <a:moveTo>
                  <a:pt x="187" y="152"/>
                </a:moveTo>
                <a:lnTo>
                  <a:pt x="187" y="152"/>
                </a:lnTo>
                <a:cubicBezTo>
                  <a:pt x="199" y="152"/>
                  <a:pt x="210" y="158"/>
                  <a:pt x="222" y="163"/>
                </a:cubicBezTo>
                <a:cubicBezTo>
                  <a:pt x="216" y="169"/>
                  <a:pt x="210" y="169"/>
                  <a:pt x="199" y="175"/>
                </a:cubicBezTo>
                <a:cubicBezTo>
                  <a:pt x="193" y="181"/>
                  <a:pt x="187" y="187"/>
                  <a:pt x="181" y="187"/>
                </a:cubicBezTo>
                <a:cubicBezTo>
                  <a:pt x="181" y="175"/>
                  <a:pt x="181" y="163"/>
                  <a:pt x="187" y="152"/>
                </a:cubicBezTo>
                <a:close/>
                <a:moveTo>
                  <a:pt x="181" y="367"/>
                </a:moveTo>
                <a:lnTo>
                  <a:pt x="181" y="367"/>
                </a:lnTo>
                <a:cubicBezTo>
                  <a:pt x="187" y="373"/>
                  <a:pt x="193" y="379"/>
                  <a:pt x="199" y="385"/>
                </a:cubicBezTo>
                <a:cubicBezTo>
                  <a:pt x="210" y="391"/>
                  <a:pt x="216" y="391"/>
                  <a:pt x="222" y="396"/>
                </a:cubicBezTo>
                <a:cubicBezTo>
                  <a:pt x="210" y="402"/>
                  <a:pt x="199" y="408"/>
                  <a:pt x="187" y="408"/>
                </a:cubicBezTo>
                <a:cubicBezTo>
                  <a:pt x="181" y="396"/>
                  <a:pt x="181" y="385"/>
                  <a:pt x="181" y="367"/>
                </a:cubicBezTo>
                <a:close/>
                <a:moveTo>
                  <a:pt x="263" y="531"/>
                </a:moveTo>
                <a:lnTo>
                  <a:pt x="263" y="531"/>
                </a:lnTo>
                <a:cubicBezTo>
                  <a:pt x="239" y="531"/>
                  <a:pt x="216" y="495"/>
                  <a:pt x="193" y="437"/>
                </a:cubicBezTo>
                <a:cubicBezTo>
                  <a:pt x="216" y="432"/>
                  <a:pt x="239" y="426"/>
                  <a:pt x="263" y="414"/>
                </a:cubicBezTo>
                <a:cubicBezTo>
                  <a:pt x="286" y="426"/>
                  <a:pt x="304" y="432"/>
                  <a:pt x="327" y="437"/>
                </a:cubicBezTo>
                <a:cubicBezTo>
                  <a:pt x="309" y="495"/>
                  <a:pt x="280" y="531"/>
                  <a:pt x="263" y="531"/>
                </a:cubicBezTo>
                <a:close/>
                <a:moveTo>
                  <a:pt x="338" y="408"/>
                </a:moveTo>
                <a:lnTo>
                  <a:pt x="338" y="408"/>
                </a:lnTo>
                <a:cubicBezTo>
                  <a:pt x="321" y="408"/>
                  <a:pt x="309" y="402"/>
                  <a:pt x="298" y="396"/>
                </a:cubicBezTo>
                <a:cubicBezTo>
                  <a:pt x="304" y="391"/>
                  <a:pt x="315" y="391"/>
                  <a:pt x="321" y="385"/>
                </a:cubicBezTo>
                <a:cubicBezTo>
                  <a:pt x="327" y="379"/>
                  <a:pt x="338" y="373"/>
                  <a:pt x="344" y="367"/>
                </a:cubicBezTo>
                <a:cubicBezTo>
                  <a:pt x="338" y="385"/>
                  <a:pt x="338" y="396"/>
                  <a:pt x="338" y="408"/>
                </a:cubicBezTo>
                <a:close/>
                <a:moveTo>
                  <a:pt x="350" y="332"/>
                </a:moveTo>
                <a:lnTo>
                  <a:pt x="350" y="332"/>
                </a:lnTo>
                <a:cubicBezTo>
                  <a:pt x="333" y="338"/>
                  <a:pt x="321" y="350"/>
                  <a:pt x="304" y="356"/>
                </a:cubicBezTo>
                <a:cubicBezTo>
                  <a:pt x="292" y="367"/>
                  <a:pt x="274" y="373"/>
                  <a:pt x="263" y="379"/>
                </a:cubicBezTo>
                <a:cubicBezTo>
                  <a:pt x="245" y="373"/>
                  <a:pt x="234" y="367"/>
                  <a:pt x="216" y="356"/>
                </a:cubicBezTo>
                <a:cubicBezTo>
                  <a:pt x="199" y="350"/>
                  <a:pt x="187" y="338"/>
                  <a:pt x="175" y="332"/>
                </a:cubicBezTo>
                <a:cubicBezTo>
                  <a:pt x="175" y="315"/>
                  <a:pt x="169" y="297"/>
                  <a:pt x="169" y="280"/>
                </a:cubicBezTo>
                <a:cubicBezTo>
                  <a:pt x="169" y="262"/>
                  <a:pt x="175" y="245"/>
                  <a:pt x="175" y="227"/>
                </a:cubicBezTo>
                <a:cubicBezTo>
                  <a:pt x="187" y="222"/>
                  <a:pt x="199" y="210"/>
                  <a:pt x="216" y="204"/>
                </a:cubicBezTo>
                <a:cubicBezTo>
                  <a:pt x="234" y="192"/>
                  <a:pt x="245" y="187"/>
                  <a:pt x="263" y="181"/>
                </a:cubicBezTo>
                <a:cubicBezTo>
                  <a:pt x="274" y="187"/>
                  <a:pt x="292" y="192"/>
                  <a:pt x="304" y="204"/>
                </a:cubicBezTo>
                <a:cubicBezTo>
                  <a:pt x="321" y="210"/>
                  <a:pt x="333" y="222"/>
                  <a:pt x="350" y="227"/>
                </a:cubicBezTo>
                <a:cubicBezTo>
                  <a:pt x="350" y="245"/>
                  <a:pt x="350" y="262"/>
                  <a:pt x="350" y="280"/>
                </a:cubicBezTo>
                <a:cubicBezTo>
                  <a:pt x="350" y="297"/>
                  <a:pt x="350" y="315"/>
                  <a:pt x="350" y="332"/>
                </a:cubicBezTo>
                <a:close/>
                <a:moveTo>
                  <a:pt x="420" y="134"/>
                </a:moveTo>
                <a:lnTo>
                  <a:pt x="420" y="134"/>
                </a:lnTo>
                <a:cubicBezTo>
                  <a:pt x="449" y="134"/>
                  <a:pt x="467" y="146"/>
                  <a:pt x="478" y="158"/>
                </a:cubicBezTo>
                <a:cubicBezTo>
                  <a:pt x="484" y="169"/>
                  <a:pt x="473" y="204"/>
                  <a:pt x="449" y="233"/>
                </a:cubicBezTo>
                <a:cubicBezTo>
                  <a:pt x="443" y="245"/>
                  <a:pt x="437" y="251"/>
                  <a:pt x="432" y="257"/>
                </a:cubicBezTo>
                <a:cubicBezTo>
                  <a:pt x="414" y="245"/>
                  <a:pt x="397" y="227"/>
                  <a:pt x="379" y="210"/>
                </a:cubicBezTo>
                <a:cubicBezTo>
                  <a:pt x="373" y="187"/>
                  <a:pt x="373" y="163"/>
                  <a:pt x="368" y="140"/>
                </a:cubicBezTo>
                <a:cubicBezTo>
                  <a:pt x="385" y="140"/>
                  <a:pt x="403" y="134"/>
                  <a:pt x="420" y="134"/>
                </a:cubicBezTo>
                <a:close/>
                <a:moveTo>
                  <a:pt x="379" y="251"/>
                </a:moveTo>
                <a:lnTo>
                  <a:pt x="379" y="251"/>
                </a:lnTo>
                <a:cubicBezTo>
                  <a:pt x="391" y="262"/>
                  <a:pt x="403" y="268"/>
                  <a:pt x="408" y="280"/>
                </a:cubicBezTo>
                <a:cubicBezTo>
                  <a:pt x="403" y="286"/>
                  <a:pt x="391" y="297"/>
                  <a:pt x="379" y="303"/>
                </a:cubicBezTo>
                <a:cubicBezTo>
                  <a:pt x="379" y="297"/>
                  <a:pt x="379" y="286"/>
                  <a:pt x="379" y="280"/>
                </a:cubicBezTo>
                <a:cubicBezTo>
                  <a:pt x="379" y="268"/>
                  <a:pt x="379" y="262"/>
                  <a:pt x="379" y="251"/>
                </a:cubicBezTo>
                <a:close/>
                <a:moveTo>
                  <a:pt x="478" y="402"/>
                </a:moveTo>
                <a:lnTo>
                  <a:pt x="478" y="402"/>
                </a:lnTo>
                <a:cubicBezTo>
                  <a:pt x="467" y="414"/>
                  <a:pt x="449" y="426"/>
                  <a:pt x="420" y="426"/>
                </a:cubicBezTo>
                <a:cubicBezTo>
                  <a:pt x="403" y="426"/>
                  <a:pt x="385" y="420"/>
                  <a:pt x="368" y="414"/>
                </a:cubicBezTo>
                <a:cubicBezTo>
                  <a:pt x="373" y="396"/>
                  <a:pt x="373" y="373"/>
                  <a:pt x="379" y="350"/>
                </a:cubicBezTo>
                <a:cubicBezTo>
                  <a:pt x="397" y="332"/>
                  <a:pt x="414" y="315"/>
                  <a:pt x="432" y="303"/>
                </a:cubicBezTo>
                <a:cubicBezTo>
                  <a:pt x="437" y="309"/>
                  <a:pt x="443" y="315"/>
                  <a:pt x="449" y="321"/>
                </a:cubicBezTo>
                <a:cubicBezTo>
                  <a:pt x="473" y="356"/>
                  <a:pt x="484" y="391"/>
                  <a:pt x="478" y="4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63994" tIns="31997" rIns="63994" bIns="31997" anchor="ctr"/>
          <a:lstStyle/>
          <a:p>
            <a:endParaRPr lang="en-US" dirty="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985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76672"/>
            <a:ext cx="5083078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94" y="182429"/>
            <a:ext cx="5083078" cy="61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76672"/>
            <a:ext cx="4536504" cy="58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20688"/>
            <a:ext cx="6662951" cy="556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6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688012"/>
            <a:ext cx="4680520" cy="55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9512" y="728595"/>
            <a:ext cx="8858028" cy="5580725"/>
            <a:chOff x="10845" y="728595"/>
            <a:chExt cx="9081856" cy="55807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9" b="2349"/>
            <a:stretch/>
          </p:blipFill>
          <p:spPr>
            <a:xfrm>
              <a:off x="10845" y="728595"/>
              <a:ext cx="9081856" cy="558072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8748464" y="908720"/>
              <a:ext cx="288032" cy="72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5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Zelboraf</a:t>
            </a:r>
            <a:r>
              <a:rPr lang="en-US" altLang="ko-KR" dirty="0"/>
              <a:t> (</a:t>
            </a:r>
            <a:r>
              <a:rPr lang="en-US" altLang="ko-KR" dirty="0" err="1"/>
              <a:t>vemurafenib</a:t>
            </a:r>
            <a:r>
              <a:rPr lang="en-US" altLang="ko-KR" dirty="0"/>
              <a:t>) Tablet, 240 mg for the</a:t>
            </a:r>
          </a:p>
          <a:p>
            <a:r>
              <a:rPr lang="en-US" altLang="ko-KR" dirty="0"/>
              <a:t>treatment of </a:t>
            </a:r>
            <a:r>
              <a:rPr lang="en-US" altLang="ko-KR" dirty="0" err="1"/>
              <a:t>unresectable</a:t>
            </a:r>
            <a:r>
              <a:rPr lang="en-US" altLang="ko-KR" dirty="0"/>
              <a:t> or metastatic melanoma</a:t>
            </a:r>
          </a:p>
          <a:p>
            <a:r>
              <a:rPr lang="en-US" altLang="ko-KR" dirty="0"/>
              <a:t>with the BRAFV600 mutation as detected by an FDA</a:t>
            </a:r>
          </a:p>
          <a:p>
            <a:r>
              <a:rPr lang="en-US" altLang="ko-KR" dirty="0"/>
              <a:t>approved test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888"/>
            <a:ext cx="9144000" cy="41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76606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2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0440" y="150920"/>
            <a:ext cx="8674045" cy="6707080"/>
            <a:chOff x="340440" y="150920"/>
            <a:chExt cx="8674045" cy="67070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0"/>
            <a:stretch/>
          </p:blipFill>
          <p:spPr>
            <a:xfrm>
              <a:off x="340440" y="150920"/>
              <a:ext cx="8447809" cy="67070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0"/>
            <a:stretch/>
          </p:blipFill>
          <p:spPr>
            <a:xfrm>
              <a:off x="3367281" y="4581128"/>
              <a:ext cx="5647204" cy="2106410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7956376" y="338811"/>
              <a:ext cx="576064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143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0648"/>
            <a:ext cx="6962515" cy="60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7450"/>
            <a:ext cx="9144000" cy="1943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595" y="380143"/>
            <a:ext cx="2396796" cy="23579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1599" y="4630703"/>
            <a:ext cx="81140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http://partners.adobe.com/public/developer/support/topic_legal_notices.html</a:t>
            </a:r>
          </a:p>
        </p:txBody>
      </p:sp>
    </p:spTree>
    <p:extLst>
      <p:ext uri="{BB962C8B-B14F-4D97-AF65-F5344CB8AC3E}">
        <p14:creationId xmlns:p14="http://schemas.microsoft.com/office/powerpoint/2010/main" val="11785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Confidential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제목 4"/>
          <p:cNvSpPr>
            <a:spLocks noGrp="1"/>
          </p:cNvSpPr>
          <p:nvPr>
            <p:ph type="title"/>
          </p:nvPr>
        </p:nvSpPr>
        <p:spPr>
          <a:xfrm>
            <a:off x="-4938" y="3196"/>
            <a:ext cx="9148937" cy="977532"/>
          </a:xfrm>
        </p:spPr>
        <p:txBody>
          <a:bodyPr>
            <a:norm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76672"/>
            <a:ext cx="8166008" cy="57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New Flow for Data Management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27</a:t>
            </a:fld>
            <a:endParaRPr lang="en-US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60301" y="1014634"/>
            <a:ext cx="6350199" cy="57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방식 장</a:t>
            </a:r>
            <a:r>
              <a:rPr lang="en-US" altLang="ko-KR" dirty="0"/>
              <a:t>·</a:t>
            </a:r>
            <a:r>
              <a:rPr lang="ko-KR" altLang="en-US" dirty="0"/>
              <a:t>단점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833030"/>
              </p:ext>
            </p:extLst>
          </p:nvPr>
        </p:nvGraphicFramePr>
        <p:xfrm>
          <a:off x="598105" y="1667202"/>
          <a:ext cx="7947791" cy="398139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245589">
                  <a:extLst>
                    <a:ext uri="{9D8B030D-6E8A-4147-A177-3AD203B41FA5}">
                      <a16:colId xmlns:a16="http://schemas.microsoft.com/office/drawing/2014/main" xmlns="" val="3333916714"/>
                    </a:ext>
                  </a:extLst>
                </a:gridCol>
                <a:gridCol w="3350660">
                  <a:extLst>
                    <a:ext uri="{9D8B030D-6E8A-4147-A177-3AD203B41FA5}">
                      <a16:colId xmlns:a16="http://schemas.microsoft.com/office/drawing/2014/main" xmlns="" val="489563472"/>
                    </a:ext>
                  </a:extLst>
                </a:gridCol>
                <a:gridCol w="3351542">
                  <a:extLst>
                    <a:ext uri="{9D8B030D-6E8A-4147-A177-3AD203B41FA5}">
                      <a16:colId xmlns:a16="http://schemas.microsoft.com/office/drawing/2014/main" xmlns="" val="1740349658"/>
                    </a:ext>
                  </a:extLst>
                </a:gridCol>
              </a:tblGrid>
              <a:tr h="4167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자</a:t>
                      </a:r>
                      <a:r>
                        <a:rPr lang="ko-KR" altLang="en-US" sz="1800" kern="100" dirty="0">
                          <a:effectLst/>
                        </a:rPr>
                        <a:t>체</a:t>
                      </a:r>
                      <a:r>
                        <a:rPr lang="ko-KR" sz="1800" kern="100" dirty="0">
                          <a:effectLst/>
                        </a:rPr>
                        <a:t> 개발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구매</a:t>
                      </a:r>
                      <a:r>
                        <a:rPr lang="en-US" sz="1800" kern="100">
                          <a:effectLst/>
                        </a:rPr>
                        <a:t> (</a:t>
                      </a:r>
                      <a:r>
                        <a:rPr lang="ko-KR" sz="1800" kern="100">
                          <a:effectLst/>
                        </a:rPr>
                        <a:t>서버 또는 서비스</a:t>
                      </a:r>
                      <a:r>
                        <a:rPr lang="en-US" sz="1800" kern="100">
                          <a:effectLst/>
                        </a:rPr>
                        <a:t>)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32011885"/>
                  </a:ext>
                </a:extLst>
              </a:tr>
              <a:tr h="13884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대표적 예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외국의 대규모 </a:t>
                      </a:r>
                      <a:r>
                        <a:rPr lang="en-US" sz="1800" kern="100" dirty="0">
                          <a:effectLst/>
                        </a:rPr>
                        <a:t>1</a:t>
                      </a:r>
                      <a:r>
                        <a:rPr lang="ko-KR" sz="1800" kern="100" dirty="0">
                          <a:effectLst/>
                        </a:rPr>
                        <a:t>상 기관</a:t>
                      </a:r>
                      <a:r>
                        <a:rPr lang="en-US" altLang="ko-KR" sz="1800" kern="100" dirty="0">
                          <a:effectLst/>
                        </a:rPr>
                        <a:t/>
                      </a:r>
                      <a:br>
                        <a:rPr lang="en-US" altLang="ko-KR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 err="1">
                          <a:effectLst/>
                        </a:rPr>
                        <a:t>라이덴대학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sz="1800" kern="100" dirty="0" err="1">
                          <a:effectLst/>
                        </a:rPr>
                        <a:t>셀러리온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 err="1">
                          <a:effectLst/>
                        </a:rPr>
                        <a:t>메디크로스타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가톨릭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iCreat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한국정부</a:t>
                      </a:r>
                      <a:r>
                        <a:rPr lang="en-US" sz="1800" kern="100" dirty="0" smtClean="0">
                          <a:effectLst/>
                        </a:rPr>
                        <a:t>)</a:t>
                      </a:r>
                      <a:endParaRPr lang="en-US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현재 </a:t>
                      </a:r>
                      <a:r>
                        <a:rPr lang="ko-KR" sz="1800" kern="100" dirty="0">
                          <a:effectLst/>
                        </a:rPr>
                        <a:t>대부분의 경우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00" dirty="0" err="1">
                          <a:effectLst/>
                        </a:rPr>
                        <a:t>TrialOne</a:t>
                      </a:r>
                      <a:r>
                        <a:rPr lang="en-US" altLang="ko-KR" sz="1800" kern="100" dirty="0">
                          <a:effectLst/>
                        </a:rPr>
                        <a:t>(</a:t>
                      </a:r>
                      <a:r>
                        <a:rPr lang="ko-KR" altLang="en-US" sz="1800" kern="100" dirty="0">
                          <a:effectLst/>
                        </a:rPr>
                        <a:t>서울대병원</a:t>
                      </a:r>
                      <a:r>
                        <a:rPr lang="en-US" altLang="ko-KR" sz="1800" kern="100" dirty="0" smtClean="0">
                          <a:effectLst/>
                        </a:rPr>
                        <a:t>)</a:t>
                      </a:r>
                      <a:endParaRPr lang="en-US" alt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46183475"/>
                  </a:ext>
                </a:extLst>
              </a:tr>
              <a:tr h="12957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장점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 err="1">
                          <a:effectLst/>
                        </a:rPr>
                        <a:t>성공시</a:t>
                      </a:r>
                      <a:r>
                        <a:rPr lang="ko-KR" sz="1800" kern="100" dirty="0">
                          <a:effectLst/>
                        </a:rPr>
                        <a:t> 다른 곳에 판매 가능</a:t>
                      </a:r>
                      <a:r>
                        <a:rPr lang="en-US" altLang="ko-KR" sz="1800" kern="100" dirty="0">
                          <a:effectLst/>
                        </a:rPr>
                        <a:t/>
                      </a:r>
                      <a:br>
                        <a:rPr lang="en-US" altLang="ko-KR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 err="1">
                          <a:effectLst/>
                        </a:rPr>
                        <a:t>라이덴대학</a:t>
                      </a:r>
                      <a:r>
                        <a:rPr lang="ko-KR" sz="1800" kern="100" dirty="0">
                          <a:effectLst/>
                        </a:rPr>
                        <a:t> </a:t>
                      </a:r>
                      <a:r>
                        <a:rPr lang="en-US" sz="1800" kern="100" dirty="0">
                          <a:effectLst/>
                        </a:rPr>
                        <a:t>-&gt; </a:t>
                      </a:r>
                      <a:r>
                        <a:rPr lang="en-US" sz="1800" kern="100" dirty="0" err="1">
                          <a:effectLst/>
                        </a:rPr>
                        <a:t>Promasys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매우 대규모에 유리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빨리 서비스를 시작할 수 있다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개발 비용이 들지 않는다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소규모에 유리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51159400"/>
                  </a:ext>
                </a:extLst>
              </a:tr>
              <a:tr h="8562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단점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고비용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sz="1800" kern="100" dirty="0">
                          <a:effectLst/>
                        </a:rPr>
                        <a:t>시간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ko-KR" sz="1800" kern="100" dirty="0">
                          <a:effectLst/>
                        </a:rPr>
                        <a:t>완성도</a:t>
                      </a:r>
                      <a:r>
                        <a:rPr lang="en-US" sz="1800" kern="100" dirty="0">
                          <a:effectLst/>
                        </a:rPr>
                        <a:t>(validation </a:t>
                      </a:r>
                      <a:r>
                        <a:rPr lang="ko-KR" sz="1800" kern="100" dirty="0">
                          <a:effectLst/>
                        </a:rPr>
                        <a:t>및 인증</a:t>
                      </a:r>
                      <a:r>
                        <a:rPr lang="en-US" sz="1800" kern="100" dirty="0">
                          <a:effectLst/>
                        </a:rPr>
                        <a:t>) </a:t>
                      </a:r>
                      <a:r>
                        <a:rPr lang="ko-KR" sz="1800" kern="100" dirty="0">
                          <a:effectLst/>
                        </a:rPr>
                        <a:t>에  문제가 많</a:t>
                      </a:r>
                      <a:r>
                        <a:rPr lang="ko-KR" altLang="en-US" sz="1800" kern="100" dirty="0">
                          <a:effectLst/>
                        </a:rPr>
                        <a:t>음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단가가 비쌀 수 있다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기술지원이 어려울 수 있다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87361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8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구매 </a:t>
            </a:r>
            <a:r>
              <a:rPr lang="en-US" altLang="ko-KR" dirty="0"/>
              <a:t>(</a:t>
            </a:r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웹 서비스</a:t>
            </a:r>
            <a:r>
              <a:rPr lang="en-US" altLang="ko-KR" dirty="0"/>
              <a:t>) </a:t>
            </a:r>
            <a:r>
              <a:rPr lang="ko-KR" altLang="en-US" dirty="0"/>
              <a:t>방식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806386"/>
              </p:ext>
            </p:extLst>
          </p:nvPr>
        </p:nvGraphicFramePr>
        <p:xfrm>
          <a:off x="315311" y="1548961"/>
          <a:ext cx="8395138" cy="4351285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315698">
                  <a:extLst>
                    <a:ext uri="{9D8B030D-6E8A-4147-A177-3AD203B41FA5}">
                      <a16:colId xmlns:a16="http://schemas.microsoft.com/office/drawing/2014/main" xmlns="" val="926032078"/>
                    </a:ext>
                  </a:extLst>
                </a:gridCol>
                <a:gridCol w="3279950">
                  <a:extLst>
                    <a:ext uri="{9D8B030D-6E8A-4147-A177-3AD203B41FA5}">
                      <a16:colId xmlns:a16="http://schemas.microsoft.com/office/drawing/2014/main" xmlns="" val="1427172664"/>
                    </a:ext>
                  </a:extLst>
                </a:gridCol>
                <a:gridCol w="3799490">
                  <a:extLst>
                    <a:ext uri="{9D8B030D-6E8A-4147-A177-3AD203B41FA5}">
                      <a16:colId xmlns:a16="http://schemas.microsoft.com/office/drawing/2014/main" xmlns="" val="2787592068"/>
                    </a:ext>
                  </a:extLst>
                </a:gridCol>
              </a:tblGrid>
              <a:tr h="3776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ko-KR" sz="16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effectLst/>
                        </a:rPr>
                        <a:t>서버</a:t>
                      </a:r>
                      <a:r>
                        <a:rPr lang="en-US" altLang="ko-KR" sz="1600" kern="100" dirty="0">
                          <a:effectLst/>
                        </a:rPr>
                        <a:t>-</a:t>
                      </a:r>
                      <a:r>
                        <a:rPr lang="ko-KR" sz="1600" kern="100" dirty="0">
                          <a:effectLst/>
                        </a:rPr>
                        <a:t>클라이언트 방식</a:t>
                      </a:r>
                      <a:endParaRPr lang="ko-KR" sz="16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웹 방식</a:t>
                      </a:r>
                      <a:endParaRPr lang="ko-KR" sz="16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65081831"/>
                  </a:ext>
                </a:extLst>
              </a:tr>
              <a:tr h="16252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effectLst/>
                        </a:rPr>
                        <a:t>대표적 예</a:t>
                      </a:r>
                      <a:endParaRPr lang="ko-KR" sz="16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Promasys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ClinTrial</a:t>
                      </a:r>
                      <a:r>
                        <a:rPr lang="en-US" sz="1800" kern="100" dirty="0">
                          <a:effectLst/>
                        </a:rPr>
                        <a:t>(Phase forward)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Promasys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DMSys</a:t>
                      </a:r>
                      <a:endParaRPr lang="en-US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kern="100" dirty="0" err="1">
                          <a:effectLst/>
                        </a:rPr>
                        <a:t>TrialOne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Medidata</a:t>
                      </a:r>
                      <a:r>
                        <a:rPr lang="en-US" sz="1800" kern="100" dirty="0">
                          <a:effectLst/>
                        </a:rPr>
                        <a:t> Rave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Medrio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REDCap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 err="1">
                          <a:effectLst/>
                        </a:rPr>
                        <a:t>OpenClinica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39443003"/>
                  </a:ext>
                </a:extLst>
              </a:tr>
              <a:tr h="1572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장점</a:t>
                      </a:r>
                      <a:endParaRPr lang="ko-KR" sz="16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빠르다</a:t>
                      </a:r>
                      <a:endParaRPr lang="en-US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보안이 우수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건당 비용을 내지 않으므로 대규모에 유리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기존 </a:t>
                      </a:r>
                      <a:r>
                        <a:rPr lang="en-US" sz="1800" kern="100" dirty="0">
                          <a:effectLst/>
                        </a:rPr>
                        <a:t>web browser</a:t>
                      </a:r>
                      <a:r>
                        <a:rPr lang="ko-KR" sz="1800" kern="100" dirty="0">
                          <a:effectLst/>
                        </a:rPr>
                        <a:t>를 사용하기 때문</a:t>
                      </a:r>
                      <a:r>
                        <a:rPr lang="ko-KR" altLang="en-US" sz="1800" kern="100" dirty="0">
                          <a:effectLst/>
                        </a:rPr>
                        <a:t>에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altLang="en-US" sz="1800" kern="100" dirty="0">
                          <a:effectLst/>
                        </a:rPr>
                        <a:t>별도의 </a:t>
                      </a:r>
                      <a:r>
                        <a:rPr lang="en-US" sz="1800" kern="100" dirty="0">
                          <a:effectLst/>
                        </a:rPr>
                        <a:t>user Interface </a:t>
                      </a:r>
                      <a:r>
                        <a:rPr lang="en-US" sz="1800" kern="100" dirty="0" smtClean="0">
                          <a:effectLst/>
                        </a:rPr>
                        <a:t>program</a:t>
                      </a:r>
                      <a:r>
                        <a:rPr lang="ko-KR" altLang="en-US" sz="1800" kern="100" dirty="0">
                          <a:effectLst/>
                        </a:rPr>
                        <a:t>이</a:t>
                      </a:r>
                      <a:r>
                        <a:rPr lang="ko-KR" sz="1800" kern="100" dirty="0">
                          <a:effectLst/>
                        </a:rPr>
                        <a:t> 필요가 없다</a:t>
                      </a:r>
                      <a:r>
                        <a:rPr lang="en-US" sz="1800" kern="100" dirty="0">
                          <a:effectLst/>
                        </a:rPr>
                        <a:t>. </a:t>
                      </a:r>
                    </a:p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유지보수가 쉽다</a:t>
                      </a:r>
                      <a:r>
                        <a:rPr lang="en-US" sz="1800" kern="100" dirty="0">
                          <a:effectLst/>
                        </a:rPr>
                        <a:t>.  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01965930"/>
                  </a:ext>
                </a:extLst>
              </a:tr>
              <a:tr h="7759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600" kern="100">
                          <a:effectLst/>
                        </a:rPr>
                        <a:t>단점</a:t>
                      </a:r>
                      <a:endParaRPr lang="ko-KR" sz="16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서버를 관리해야 한다</a:t>
                      </a:r>
                      <a:r>
                        <a:rPr lang="en-US" sz="1800" kern="100" dirty="0">
                          <a:effectLst/>
                        </a:rPr>
                        <a:t>. 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(IT</a:t>
                      </a:r>
                      <a:r>
                        <a:rPr lang="ko-KR" altLang="en-US" sz="1800" kern="100" dirty="0">
                          <a:effectLst/>
                        </a:rPr>
                        <a:t>인력 및 서버유지비용 큼</a:t>
                      </a:r>
                      <a:r>
                        <a:rPr lang="en-US" altLang="ko-KR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사용료를 지속적으로 내야한다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6211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17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9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기존 </a:t>
            </a:r>
            <a:r>
              <a:rPr lang="en-US" altLang="ko-KR" sz="3200" dirty="0"/>
              <a:t>DB </a:t>
            </a:r>
            <a:r>
              <a:rPr lang="ko-KR" altLang="en-US" sz="3200" dirty="0"/>
              <a:t>방식과 </a:t>
            </a:r>
            <a:r>
              <a:rPr lang="en-US" altLang="ko-KR" sz="3200" dirty="0" smtClean="0"/>
              <a:t>PDF </a:t>
            </a:r>
            <a:r>
              <a:rPr lang="en-US" altLang="ko-KR" sz="3200" dirty="0"/>
              <a:t>CRF(No DB) </a:t>
            </a:r>
            <a:r>
              <a:rPr lang="ko-KR" altLang="en-US" sz="3200" dirty="0"/>
              <a:t>방식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538997"/>
              </p:ext>
            </p:extLst>
          </p:nvPr>
        </p:nvGraphicFramePr>
        <p:xfrm>
          <a:off x="315311" y="1608340"/>
          <a:ext cx="8395138" cy="4400319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1315698">
                  <a:extLst>
                    <a:ext uri="{9D8B030D-6E8A-4147-A177-3AD203B41FA5}">
                      <a16:colId xmlns:a16="http://schemas.microsoft.com/office/drawing/2014/main" xmlns="" val="926032078"/>
                    </a:ext>
                  </a:extLst>
                </a:gridCol>
                <a:gridCol w="3279950">
                  <a:extLst>
                    <a:ext uri="{9D8B030D-6E8A-4147-A177-3AD203B41FA5}">
                      <a16:colId xmlns:a16="http://schemas.microsoft.com/office/drawing/2014/main" xmlns="" val="1427172664"/>
                    </a:ext>
                  </a:extLst>
                </a:gridCol>
                <a:gridCol w="3799490">
                  <a:extLst>
                    <a:ext uri="{9D8B030D-6E8A-4147-A177-3AD203B41FA5}">
                      <a16:colId xmlns:a16="http://schemas.microsoft.com/office/drawing/2014/main" xmlns="" val="2787592068"/>
                    </a:ext>
                  </a:extLst>
                </a:gridCol>
              </a:tblGrid>
              <a:tr h="4115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기존 </a:t>
                      </a:r>
                      <a:r>
                        <a:rPr lang="en-US" sz="1800" kern="100" dirty="0">
                          <a:effectLst/>
                        </a:rPr>
                        <a:t>DB </a:t>
                      </a:r>
                      <a:r>
                        <a:rPr lang="ko-KR" sz="1800" kern="100" dirty="0">
                          <a:effectLst/>
                        </a:rPr>
                        <a:t>방식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PDF CRF </a:t>
                      </a:r>
                      <a:r>
                        <a:rPr lang="ko-KR" sz="1800" kern="100">
                          <a:effectLst/>
                        </a:rPr>
                        <a:t>방식 </a:t>
                      </a:r>
                      <a:r>
                        <a:rPr lang="en-US" sz="1800" kern="100">
                          <a:effectLst/>
                        </a:rPr>
                        <a:t>(No DB)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65081831"/>
                  </a:ext>
                </a:extLst>
              </a:tr>
              <a:tr h="852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</a:rPr>
                        <a:t>구성요소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</a:rPr>
                        <a:t>Hardware + OS + DBMS + 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Application Software + SAS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</a:rPr>
                        <a:t>Adobe Acrobat + R (+ SAS)</a:t>
                      </a:r>
                      <a:endParaRPr lang="ko-KR" sz="1800" kern="100" dirty="0">
                        <a:effectLst/>
                      </a:endParaRP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00" dirty="0">
                          <a:effectLst/>
                        </a:rPr>
                        <a:t>CDISC </a:t>
                      </a:r>
                      <a:r>
                        <a:rPr lang="ko-KR" sz="1800" kern="100" dirty="0">
                          <a:effectLst/>
                        </a:rPr>
                        <a:t>표준 사용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39443003"/>
                  </a:ext>
                </a:extLst>
              </a:tr>
              <a:tr h="2197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장점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기존 </a:t>
                      </a:r>
                      <a:r>
                        <a:rPr lang="en-US" sz="1800" kern="100" dirty="0">
                          <a:effectLst/>
                        </a:rPr>
                        <a:t>IT</a:t>
                      </a:r>
                      <a:r>
                        <a:rPr lang="ko-KR" sz="1800" kern="100" dirty="0">
                          <a:effectLst/>
                        </a:rPr>
                        <a:t>인력의 일자리 창출</a:t>
                      </a:r>
                      <a:r>
                        <a:rPr lang="en-US" altLang="ko-KR" sz="1800" kern="100" dirty="0">
                          <a:effectLst/>
                        </a:rPr>
                        <a:t>(?)</a:t>
                      </a:r>
                    </a:p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기존 규정에 잘 맞는다</a:t>
                      </a:r>
                      <a:r>
                        <a:rPr lang="en-US" altLang="ko-KR" sz="1800" kern="100" dirty="0">
                          <a:effectLst/>
                        </a:rPr>
                        <a:t>.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서버</a:t>
                      </a:r>
                      <a:r>
                        <a:rPr lang="en-US" sz="1800" kern="100" dirty="0">
                          <a:effectLst/>
                        </a:rPr>
                        <a:t> (</a:t>
                      </a:r>
                      <a:r>
                        <a:rPr lang="ko-KR" sz="1800" kern="100" dirty="0" err="1">
                          <a:effectLst/>
                        </a:rPr>
                        <a:t>웹서버</a:t>
                      </a:r>
                      <a:r>
                        <a:rPr lang="en-US" sz="1800" kern="100" dirty="0">
                          <a:effectLst/>
                        </a:rPr>
                        <a:t>, DB</a:t>
                      </a:r>
                      <a:r>
                        <a:rPr lang="ko-KR" sz="1800" kern="100" dirty="0">
                          <a:effectLst/>
                        </a:rPr>
                        <a:t>서버 </a:t>
                      </a:r>
                      <a:r>
                        <a:rPr lang="en-US" sz="1800" kern="100" dirty="0">
                          <a:effectLst/>
                        </a:rPr>
                        <a:t>DBMS)</a:t>
                      </a:r>
                      <a:r>
                        <a:rPr lang="ko-KR" sz="1800" kern="100" dirty="0">
                          <a:effectLst/>
                        </a:rPr>
                        <a:t>와 </a:t>
                      </a:r>
                      <a:r>
                        <a:rPr lang="en-US" sz="1800" kern="100" dirty="0">
                          <a:effectLst/>
                        </a:rPr>
                        <a:t/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ko-KR" altLang="en-US" sz="1800" kern="100" dirty="0">
                          <a:effectLst/>
                        </a:rPr>
                        <a:t>복잡한 </a:t>
                      </a:r>
                      <a:r>
                        <a:rPr lang="ko-KR" sz="1800" kern="100" dirty="0">
                          <a:effectLst/>
                        </a:rPr>
                        <a:t>프로그래밍이 필요 없음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342900" lvl="0" indent="-34290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kern="100" dirty="0">
                          <a:effectLst/>
                        </a:rPr>
                        <a:t>시간도 짧게 소요됨</a:t>
                      </a:r>
                      <a:endParaRPr lang="en-US" altLang="ko-KR" sz="1800" kern="100" dirty="0">
                        <a:effectLst/>
                      </a:endParaRPr>
                    </a:p>
                    <a:p>
                      <a:pPr marL="342900" marR="0" lvl="0" indent="-342900" algn="l" defTabSz="6858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kern="100" dirty="0">
                          <a:effectLst/>
                        </a:rPr>
                        <a:t>Output(CSR Appendix</a:t>
                      </a:r>
                      <a:r>
                        <a:rPr lang="en-US" altLang="ko-KR" sz="1800" kern="100" baseline="0" dirty="0">
                          <a:effectLst/>
                        </a:rPr>
                        <a:t> Table &amp; SDTM) </a:t>
                      </a:r>
                      <a:r>
                        <a:rPr lang="ko-KR" altLang="en-US" sz="1800" kern="100" baseline="0" dirty="0">
                          <a:effectLst/>
                        </a:rPr>
                        <a:t>을 자동으로 실시간 생성함</a:t>
                      </a:r>
                      <a:r>
                        <a:rPr lang="en-US" altLang="ko-KR" sz="1800" kern="100" baseline="0" dirty="0">
                          <a:effectLst/>
                        </a:rPr>
                        <a:t>(</a:t>
                      </a:r>
                      <a:r>
                        <a:rPr lang="en-US" altLang="ko-KR" sz="1800" kern="100" dirty="0">
                          <a:effectLst/>
                        </a:rPr>
                        <a:t>Continuous Integration) 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201965930"/>
                  </a:ext>
                </a:extLst>
              </a:tr>
              <a:tr h="939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>
                          <a:effectLst/>
                        </a:rPr>
                        <a:t>단점</a:t>
                      </a:r>
                      <a:endParaRPr lang="ko-KR" sz="180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비용과 시간</a:t>
                      </a:r>
                      <a:r>
                        <a:rPr lang="en-US" sz="1800" kern="100" dirty="0">
                          <a:effectLst/>
                        </a:rPr>
                        <a:t>(+2</a:t>
                      </a:r>
                      <a:r>
                        <a:rPr lang="ko-KR" sz="1800" kern="100" dirty="0">
                          <a:effectLst/>
                        </a:rPr>
                        <a:t>개월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r>
                        <a:rPr lang="ko-KR" sz="1800" kern="100" dirty="0">
                          <a:effectLst/>
                        </a:rPr>
                        <a:t>이 많이 소모된다</a:t>
                      </a:r>
                      <a:r>
                        <a:rPr lang="en-US" sz="1800" kern="100" dirty="0">
                          <a:effectLst/>
                        </a:rPr>
                        <a:t>.</a:t>
                      </a:r>
                      <a:br>
                        <a:rPr lang="en-US" sz="1800" kern="100" dirty="0">
                          <a:effectLst/>
                        </a:rPr>
                      </a:br>
                      <a:r>
                        <a:rPr lang="en-US" sz="1800" kern="100" dirty="0">
                          <a:effectLst/>
                        </a:rPr>
                        <a:t>(6</a:t>
                      </a:r>
                      <a:r>
                        <a:rPr lang="ko-KR" sz="1800" kern="100" dirty="0">
                          <a:effectLst/>
                        </a:rPr>
                        <a:t>만불</a:t>
                      </a:r>
                      <a:r>
                        <a:rPr lang="en-US" sz="1800" kern="100" dirty="0">
                          <a:effectLst/>
                        </a:rPr>
                        <a:t>~20</a:t>
                      </a:r>
                      <a:r>
                        <a:rPr lang="ko-KR" sz="1800" kern="100" dirty="0">
                          <a:effectLst/>
                        </a:rPr>
                        <a:t>만불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건</a:t>
                      </a:r>
                      <a:r>
                        <a:rPr lang="en-US" sz="1800" kern="100" dirty="0">
                          <a:effectLst/>
                        </a:rPr>
                        <a:t>/</a:t>
                      </a:r>
                      <a:r>
                        <a:rPr lang="ko-KR" sz="1800" kern="100" dirty="0">
                          <a:effectLst/>
                        </a:rPr>
                        <a:t>년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sz="1800" kern="100" dirty="0">
                          <a:effectLst/>
                        </a:rPr>
                        <a:t>기존 방식을 선호하는 대부분의 </a:t>
                      </a:r>
                      <a:r>
                        <a:rPr lang="en-US" altLang="ko-KR" sz="1800" kern="100" dirty="0">
                          <a:effectLst/>
                        </a:rPr>
                        <a:t/>
                      </a:r>
                      <a:br>
                        <a:rPr lang="en-US" altLang="ko-KR" sz="1800" kern="100" dirty="0">
                          <a:effectLst/>
                        </a:rPr>
                      </a:br>
                      <a:r>
                        <a:rPr lang="ko-KR" sz="1800" kern="100" dirty="0">
                          <a:effectLst/>
                        </a:rPr>
                        <a:t>사람들에 의한 반대</a:t>
                      </a:r>
                      <a:r>
                        <a:rPr lang="en-US" sz="1800" kern="100" dirty="0">
                          <a:effectLst/>
                        </a:rPr>
                        <a:t>(</a:t>
                      </a:r>
                      <a:r>
                        <a:rPr lang="ko-KR" sz="1800" kern="100" dirty="0">
                          <a:effectLst/>
                        </a:rPr>
                        <a:t>편견</a:t>
                      </a:r>
                      <a:r>
                        <a:rPr lang="en-US" sz="1800" kern="100" dirty="0">
                          <a:effectLst/>
                        </a:rPr>
                        <a:t>, </a:t>
                      </a:r>
                      <a:r>
                        <a:rPr lang="ko-KR" sz="1800" kern="100" dirty="0">
                          <a:effectLst/>
                        </a:rPr>
                        <a:t>선입견</a:t>
                      </a:r>
                      <a:r>
                        <a:rPr lang="en-US" sz="1800" kern="100" dirty="0">
                          <a:effectLst/>
                        </a:rPr>
                        <a:t>)</a:t>
                      </a:r>
                      <a:endParaRPr lang="ko-KR" sz="180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62116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17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Flow for Statistical Analysis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31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6791" y="1996449"/>
            <a:ext cx="2610299" cy="133144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Statistical analysis plan (SAP)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계획서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작성 후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, DM Locking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이전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분석 전에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SAP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를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작성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err="1" smtClean="0">
                <a:solidFill>
                  <a:schemeClr val="bg2">
                    <a:lumMod val="65000"/>
                  </a:schemeClr>
                </a:solidFill>
              </a:rPr>
              <a:t>임상시험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bg2">
                    <a:lumMod val="65000"/>
                  </a:schemeClr>
                </a:solidFill>
              </a:rPr>
              <a:t>평가지표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(Primary Outcome)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에 대한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기술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	SAP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작성이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완료되면 내부 검토 및 </a:t>
            </a:r>
            <a:r>
              <a:rPr lang="ko-KR" altLang="en-US" sz="1000" dirty="0" err="1">
                <a:solidFill>
                  <a:schemeClr val="bg2">
                    <a:lumMod val="65000"/>
                  </a:schemeClr>
                </a:solidFill>
              </a:rPr>
              <a:t>시험책임자가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 검토 후 </a:t>
            </a:r>
            <a:r>
              <a:rPr lang="ko-KR" altLang="en-US" sz="1000" dirty="0" err="1">
                <a:solidFill>
                  <a:schemeClr val="bg2">
                    <a:lumMod val="65000"/>
                  </a:schemeClr>
                </a:solidFill>
              </a:rPr>
              <a:t>의뢰자의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 최종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승인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7009" y="1996449"/>
            <a:ext cx="2610299" cy="1516107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Statistical programming, analysis and publication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분석을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위한 모든 통계 분석의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SAS script, R script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는 검증된 것을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사용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err="1" smtClean="0">
                <a:solidFill>
                  <a:schemeClr val="bg2">
                    <a:lumMod val="65000"/>
                  </a:schemeClr>
                </a:solidFill>
              </a:rPr>
              <a:t>재현가능한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분석이 될 수 있도록 세부적인 통계 프로그래밍 방법을 기록하여 소스 코드와 함께 서버에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저장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GB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67226" y="1996449"/>
            <a:ext cx="2610299" cy="77744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Statistical analysis report (SAR)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SAR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은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SAP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의 내용을 충실히 반영해야 하며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, SAP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와 다른 통계 분석이 사용될 경우 그 이유와 내용을 상세히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기술</a:t>
            </a:r>
            <a:endParaRPr lang="en-US" altLang="ko-KR" sz="1000" dirty="0" smtClean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0" name="Rectangle 2"/>
          <p:cNvSpPr/>
          <p:nvPr/>
        </p:nvSpPr>
        <p:spPr>
          <a:xfrm>
            <a:off x="506791" y="117567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4835" y="126873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통계분석계</a:t>
            </a:r>
            <a:r>
              <a:rPr lang="ko-KR" altLang="en-US" sz="1400" dirty="0" err="1">
                <a:solidFill>
                  <a:schemeClr val="bg1"/>
                </a:solidFill>
              </a:rPr>
              <a:t>획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55337" y="961560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3" name="Rectangle 31"/>
          <p:cNvSpPr/>
          <p:nvPr/>
        </p:nvSpPr>
        <p:spPr>
          <a:xfrm>
            <a:off x="3287009" y="117567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85053" y="126873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통계분석진행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5" name="Rectangle 34"/>
          <p:cNvSpPr/>
          <p:nvPr/>
        </p:nvSpPr>
        <p:spPr>
          <a:xfrm>
            <a:off x="6067226" y="117567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165271" y="126873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통계분석결과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54066" y="957496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42429" y="957496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6791" y="4733299"/>
            <a:ext cx="2610299" cy="1146775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>
                <a:solidFill>
                  <a:schemeClr val="bg2">
                    <a:lumMod val="65000"/>
                  </a:schemeClr>
                </a:solidFill>
              </a:rPr>
              <a:t>Essential documentation and </a:t>
            </a:r>
            <a:r>
              <a:rPr lang="en-US" altLang="ko-KR" sz="1000" b="1" dirty="0" smtClean="0">
                <a:solidFill>
                  <a:schemeClr val="bg2">
                    <a:lumMod val="65000"/>
                  </a:schemeClr>
                </a:solidFill>
              </a:rPr>
              <a:t>archiving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자료가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정확하고 오류 없이 처리될 수 있도록 충분한 문서화가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GCP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의 원칙에 따라 이루어져야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함</a:t>
            </a: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.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이를 </a:t>
            </a:r>
            <a:r>
              <a:rPr lang="ko-KR" altLang="en-US" sz="1000" dirty="0">
                <a:solidFill>
                  <a:schemeClr val="bg2">
                    <a:lumMod val="65000"/>
                  </a:schemeClr>
                </a:solidFill>
              </a:rPr>
              <a:t>위하여 최소한 다음과 같은 문서가 </a:t>
            </a:r>
            <a:r>
              <a:rPr lang="ko-KR" altLang="en-US" sz="1000" dirty="0" smtClean="0">
                <a:solidFill>
                  <a:schemeClr val="bg2">
                    <a:lumMod val="65000"/>
                  </a:schemeClr>
                </a:solidFill>
              </a:rPr>
              <a:t>필요</a:t>
            </a: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. (SAP, Audit </a:t>
            </a:r>
            <a:r>
              <a:rPr lang="en-US" altLang="ko-KR" sz="1000" dirty="0">
                <a:solidFill>
                  <a:schemeClr val="bg2">
                    <a:lumMod val="65000"/>
                  </a:schemeClr>
                </a:solidFill>
              </a:rPr>
              <a:t>Trail </a:t>
            </a:r>
            <a:r>
              <a:rPr lang="en-US" altLang="ko-KR" sz="1000" dirty="0" smtClean="0">
                <a:solidFill>
                  <a:schemeClr val="bg2">
                    <a:lumMod val="65000"/>
                  </a:schemeClr>
                </a:solidFill>
              </a:rPr>
              <a:t>Documentation)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41" name="Rectangle 2"/>
          <p:cNvSpPr/>
          <p:nvPr/>
        </p:nvSpPr>
        <p:spPr>
          <a:xfrm>
            <a:off x="506791" y="391252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04835" y="4005587"/>
            <a:ext cx="1080401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통계분석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자료관리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55337" y="3698410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n-GB" sz="5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Rectangle 31"/>
          <p:cNvSpPr/>
          <p:nvPr/>
        </p:nvSpPr>
        <p:spPr>
          <a:xfrm>
            <a:off x="3287009" y="3912528"/>
            <a:ext cx="2610299" cy="54006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385053" y="4005587"/>
            <a:ext cx="1080401" cy="254223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부록문서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54066" y="3694346"/>
            <a:ext cx="1080401" cy="93133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r"/>
            <a:r>
              <a:rPr lang="en-GB" sz="5800" dirty="0" smtClean="0">
                <a:solidFill>
                  <a:schemeClr val="bg1"/>
                </a:solidFill>
                <a:latin typeface="+mj-lt"/>
              </a:rPr>
              <a:t>05</a:t>
            </a:r>
            <a:endParaRPr lang="en-GB" sz="5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87009" y="4733299"/>
            <a:ext cx="2610299" cy="213250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dirty="0" smtClean="0">
                <a:solidFill>
                  <a:schemeClr val="bg2">
                    <a:lumMod val="65000"/>
                  </a:schemeClr>
                </a:solidFill>
              </a:rPr>
              <a:t>Appendix</a:t>
            </a:r>
            <a:endParaRPr lang="en-US" altLang="ko-KR" sz="100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51" name="Rounded Rectangle 27"/>
          <p:cNvSpPr/>
          <p:nvPr/>
        </p:nvSpPr>
        <p:spPr>
          <a:xfrm>
            <a:off x="6431757" y="3904099"/>
            <a:ext cx="2245768" cy="1430536"/>
          </a:xfrm>
          <a:prstGeom prst="roundRect">
            <a:avLst>
              <a:gd name="adj" fmla="val 1547"/>
            </a:avLst>
          </a:prstGeom>
          <a:solidFill>
            <a:schemeClr val="accent5"/>
          </a:solidFill>
          <a:ln>
            <a:noFill/>
          </a:ln>
          <a:effectLst>
            <a:outerShdw blurRad="558800" sx="106000" sy="106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542934" y="3971414"/>
            <a:ext cx="1658881" cy="385321"/>
          </a:xfrm>
          <a:prstGeom prst="rect">
            <a:avLst/>
          </a:prstGeom>
          <a:noFill/>
        </p:spPr>
        <p:txBody>
          <a:bodyPr wrap="square" lIns="76794" tIns="38397" rIns="76794" bIns="38397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+mj-lt"/>
                <a:cs typeface="Lato Regular"/>
              </a:rPr>
              <a:t>Softwares</a:t>
            </a:r>
            <a:endParaRPr lang="en-US" sz="2000" b="1" dirty="0">
              <a:solidFill>
                <a:schemeClr val="bg1"/>
              </a:solidFill>
              <a:latin typeface="+mj-lt"/>
              <a:cs typeface="Lato Regular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6551603" y="4356735"/>
            <a:ext cx="2006076" cy="909396"/>
          </a:xfrm>
          <a:prstGeom prst="rect">
            <a:avLst/>
          </a:prstGeom>
        </p:spPr>
        <p:txBody>
          <a:bodyPr lIns="38405" tIns="19202" rIns="38405" bIns="19202" anchor="t">
            <a:normAutofit lnSpcReduction="10000"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000" dirty="0" smtClean="0">
                <a:solidFill>
                  <a:schemeClr val="bg1"/>
                </a:solidFill>
              </a:rPr>
              <a:t>SAS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R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Git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/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(NONMEM, Phoenix </a:t>
            </a:r>
            <a:r>
              <a:rPr lang="en-GB" sz="1000" dirty="0" err="1" smtClean="0">
                <a:solidFill>
                  <a:schemeClr val="bg1"/>
                </a:solidFill>
              </a:rPr>
              <a:t>WinNonLin</a:t>
            </a:r>
            <a:r>
              <a:rPr lang="en-GB" sz="1000" dirty="0" smtClean="0">
                <a:solidFill>
                  <a:schemeClr val="bg1"/>
                </a:solidFill>
              </a:rPr>
              <a:t>,</a:t>
            </a:r>
            <a:br>
              <a:rPr lang="en-GB" sz="1000" dirty="0" smtClean="0">
                <a:solidFill>
                  <a:schemeClr val="bg1"/>
                </a:solidFill>
              </a:rPr>
            </a:br>
            <a:r>
              <a:rPr lang="en-GB" sz="1000" dirty="0" smtClean="0">
                <a:solidFill>
                  <a:schemeClr val="bg1"/>
                </a:solidFill>
              </a:rPr>
              <a:t>Clinical Trial Simulator)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54" name="Freeform 101"/>
          <p:cNvSpPr>
            <a:spLocks noChangeArrowheads="1"/>
          </p:cNvSpPr>
          <p:nvPr/>
        </p:nvSpPr>
        <p:spPr bwMode="auto">
          <a:xfrm>
            <a:off x="8050900" y="3999003"/>
            <a:ext cx="301830" cy="309762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Reproducible, Seamless Workflow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32</a:t>
            </a:fld>
            <a:endParaRPr lang="en-US"/>
          </a:p>
        </p:txBody>
      </p:sp>
      <p:sp>
        <p:nvSpPr>
          <p:cNvPr id="24" name="Oval 5"/>
          <p:cNvSpPr/>
          <p:nvPr/>
        </p:nvSpPr>
        <p:spPr>
          <a:xfrm>
            <a:off x="520495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6"/>
          <p:cNvSpPr/>
          <p:nvPr/>
        </p:nvSpPr>
        <p:spPr>
          <a:xfrm>
            <a:off x="797000" y="2555188"/>
            <a:ext cx="7682960" cy="9144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7"/>
          <p:cNvSpPr/>
          <p:nvPr/>
        </p:nvSpPr>
        <p:spPr>
          <a:xfrm>
            <a:off x="2474628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8"/>
          <p:cNvSpPr/>
          <p:nvPr/>
        </p:nvSpPr>
        <p:spPr>
          <a:xfrm>
            <a:off x="4428761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9"/>
          <p:cNvSpPr/>
          <p:nvPr/>
        </p:nvSpPr>
        <p:spPr>
          <a:xfrm>
            <a:off x="6382893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10"/>
          <p:cNvSpPr/>
          <p:nvPr/>
        </p:nvSpPr>
        <p:spPr>
          <a:xfrm>
            <a:off x="8337026" y="2384884"/>
            <a:ext cx="325840" cy="432048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1"/>
          <p:cNvSpPr/>
          <p:nvPr/>
        </p:nvSpPr>
        <p:spPr>
          <a:xfrm>
            <a:off x="763585" y="2578048"/>
            <a:ext cx="777081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3"/>
          <p:cNvSpPr/>
          <p:nvPr/>
        </p:nvSpPr>
        <p:spPr>
          <a:xfrm>
            <a:off x="546219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14"/>
          <p:cNvSpPr/>
          <p:nvPr/>
        </p:nvSpPr>
        <p:spPr>
          <a:xfrm>
            <a:off x="2500352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15"/>
          <p:cNvSpPr/>
          <p:nvPr/>
        </p:nvSpPr>
        <p:spPr>
          <a:xfrm>
            <a:off x="4454485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15"/>
          <p:cNvSpPr/>
          <p:nvPr/>
        </p:nvSpPr>
        <p:spPr>
          <a:xfrm>
            <a:off x="6412187" y="2418028"/>
            <a:ext cx="274391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39240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CRF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개발 및 입력 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(Web)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10084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680928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>
                <a:solidFill>
                  <a:schemeClr val="tx2"/>
                </a:solidFill>
                <a:cs typeface="Lato Light"/>
              </a:rPr>
              <a:t>R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에서 자료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변형 </a:t>
            </a:r>
            <a:r>
              <a:rPr lang="ko-KR" altLang="en-US" sz="1100" dirty="0" smtClean="0">
                <a:solidFill>
                  <a:schemeClr val="tx2"/>
                </a:solidFill>
                <a:latin typeface="Garamond"/>
                <a:cs typeface="Lato Light"/>
              </a:rPr>
              <a:t>→</a:t>
            </a:r>
            <a:endParaRPr lang="en-US" altLang="ko-KR" sz="1100" dirty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en-US" sz="11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Lato Light"/>
              </a:rPr>
              <a:t>WNL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에서 </a:t>
            </a:r>
            <a:r>
              <a:rPr lang="ko-KR" altLang="en-US" sz="1100" dirty="0" err="1" smtClean="0">
                <a:solidFill>
                  <a:schemeClr val="tx2"/>
                </a:solidFill>
                <a:cs typeface="Lato Light"/>
              </a:rPr>
              <a:t>비구획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 분석 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→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rgbClr val="00B050"/>
                </a:solidFill>
                <a:cs typeface="Lato Light"/>
              </a:rPr>
              <a:t>SAS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에서 통계 분석</a:t>
            </a:r>
            <a:endParaRPr lang="en-US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651773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 smtClean="0">
                <a:solidFill>
                  <a:srgbClr val="FF0000"/>
                </a:solidFill>
                <a:cs typeface="Lato Light"/>
              </a:rPr>
              <a:t>Word, Excel, </a:t>
            </a:r>
            <a:r>
              <a:rPr lang="en-US" sz="1100" b="1" dirty="0" err="1" smtClean="0">
                <a:solidFill>
                  <a:srgbClr val="FF0000"/>
                </a:solidFill>
                <a:cs typeface="Lato Light"/>
              </a:rPr>
              <a:t>SigmaPlot</a:t>
            </a:r>
            <a:r>
              <a:rPr lang="en-US" sz="1100" b="1" dirty="0" smtClean="0">
                <a:solidFill>
                  <a:srgbClr val="FF0000"/>
                </a:solidFill>
                <a:cs typeface="Lato Light"/>
              </a:rPr>
              <a:t>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등을 활용하여 표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, 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그림 및 보고서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,</a:t>
            </a: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 부록 작성</a:t>
            </a:r>
            <a:endParaRPr lang="en-US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12" name="Freeform 22"/>
          <p:cNvSpPr>
            <a:spLocks noChangeArrowheads="1"/>
          </p:cNvSpPr>
          <p:nvPr/>
        </p:nvSpPr>
        <p:spPr bwMode="auto">
          <a:xfrm>
            <a:off x="4456793" y="1867014"/>
            <a:ext cx="280461" cy="373854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3" name="Freeform 97"/>
          <p:cNvSpPr>
            <a:spLocks noChangeArrowheads="1"/>
          </p:cNvSpPr>
          <p:nvPr/>
        </p:nvSpPr>
        <p:spPr bwMode="auto">
          <a:xfrm>
            <a:off x="2494646" y="1834027"/>
            <a:ext cx="301832" cy="345370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4" name="Freeform 102"/>
          <p:cNvSpPr>
            <a:spLocks noChangeArrowheads="1"/>
          </p:cNvSpPr>
          <p:nvPr/>
        </p:nvSpPr>
        <p:spPr bwMode="auto">
          <a:xfrm>
            <a:off x="6397569" y="1859309"/>
            <a:ext cx="301832" cy="359610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5" name="Freeform 104"/>
          <p:cNvSpPr>
            <a:spLocks noChangeArrowheads="1"/>
          </p:cNvSpPr>
          <p:nvPr/>
        </p:nvSpPr>
        <p:spPr bwMode="auto">
          <a:xfrm>
            <a:off x="532499" y="1870449"/>
            <a:ext cx="301832" cy="270598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16" name="Freeform 110"/>
          <p:cNvSpPr>
            <a:spLocks noChangeArrowheads="1"/>
          </p:cNvSpPr>
          <p:nvPr/>
        </p:nvSpPr>
        <p:spPr bwMode="auto">
          <a:xfrm>
            <a:off x="8359716" y="1923777"/>
            <a:ext cx="280461" cy="302644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  <a:extLst/>
        </p:spPr>
        <p:txBody>
          <a:bodyPr wrap="none" lIns="38405" tIns="19202" rIns="38405" bIns="19202" anchor="ctr"/>
          <a:lstStyle/>
          <a:p>
            <a:endParaRPr lang="en-US" dirty="0"/>
          </a:p>
        </p:txBody>
      </p:sp>
      <p:sp>
        <p:nvSpPr>
          <p:cNvPr id="54" name="Subtitle 2"/>
          <p:cNvSpPr txBox="1">
            <a:spLocks/>
          </p:cNvSpPr>
          <p:nvPr/>
        </p:nvSpPr>
        <p:spPr>
          <a:xfrm>
            <a:off x="2728151" y="300687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>
                <a:solidFill>
                  <a:schemeClr val="tx2"/>
                </a:solidFill>
                <a:cs typeface="Lato Light"/>
              </a:rPr>
              <a:t>DB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에서 자료 추출 후 각종 </a:t>
            </a:r>
            <a:r>
              <a:rPr lang="en-US" altLang="ko-KR" sz="1100" dirty="0" smtClean="0">
                <a:solidFill>
                  <a:schemeClr val="tx2"/>
                </a:solidFill>
                <a:cs typeface="Lato Light"/>
              </a:rPr>
              <a:t>validation 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→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오류 교정 </a:t>
            </a:r>
            <a:r>
              <a:rPr lang="ko-KR" altLang="en-US" sz="1100" dirty="0">
                <a:solidFill>
                  <a:schemeClr val="tx2"/>
                </a:solidFill>
                <a:cs typeface="Lato Light"/>
              </a:rPr>
              <a:t>→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r>
              <a:rPr lang="ko-KR" altLang="en-US" sz="1100" dirty="0" smtClean="0">
                <a:solidFill>
                  <a:schemeClr val="tx2"/>
                </a:solidFill>
                <a:cs typeface="Lato Light"/>
              </a:rPr>
              <a:t>확인</a:t>
            </a:r>
            <a:endParaRPr lang="en-US" altLang="ko-KR" sz="1100" dirty="0" smtClean="0">
              <a:solidFill>
                <a:schemeClr val="tx2"/>
              </a:solidFill>
              <a:cs typeface="Lato Light"/>
            </a:endParaRPr>
          </a:p>
          <a:p>
            <a:pPr marL="0" indent="0">
              <a:buNone/>
            </a:pPr>
            <a:endParaRPr lang="en-US" altLang="ko-KR" sz="1100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55" name="폭발 2 54"/>
          <p:cNvSpPr/>
          <p:nvPr/>
        </p:nvSpPr>
        <p:spPr>
          <a:xfrm>
            <a:off x="3357333" y="2348725"/>
            <a:ext cx="504366" cy="50436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폭발 2 55"/>
          <p:cNvSpPr/>
          <p:nvPr/>
        </p:nvSpPr>
        <p:spPr>
          <a:xfrm>
            <a:off x="5270377" y="2348724"/>
            <a:ext cx="504366" cy="50436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폭발 2 56"/>
          <p:cNvSpPr/>
          <p:nvPr/>
        </p:nvSpPr>
        <p:spPr>
          <a:xfrm>
            <a:off x="7263911" y="2348724"/>
            <a:ext cx="504366" cy="50436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/>
        </p:nvGrpSpPr>
        <p:grpSpPr>
          <a:xfrm>
            <a:off x="429746" y="4050327"/>
            <a:ext cx="8210431" cy="2408616"/>
            <a:chOff x="429746" y="4050327"/>
            <a:chExt cx="8210431" cy="2408616"/>
          </a:xfrm>
        </p:grpSpPr>
        <p:sp>
          <p:nvSpPr>
            <p:cNvPr id="48" name="Oval 5"/>
            <p:cNvSpPr/>
            <p:nvPr/>
          </p:nvSpPr>
          <p:spPr>
            <a:xfrm>
              <a:off x="497806" y="4848684"/>
              <a:ext cx="325840" cy="432048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6"/>
            <p:cNvSpPr/>
            <p:nvPr/>
          </p:nvSpPr>
          <p:spPr>
            <a:xfrm>
              <a:off x="774311" y="5018988"/>
              <a:ext cx="7682960" cy="91440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7"/>
            <p:cNvSpPr/>
            <p:nvPr/>
          </p:nvSpPr>
          <p:spPr>
            <a:xfrm>
              <a:off x="2451939" y="4848684"/>
              <a:ext cx="325840" cy="432048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0"/>
            <p:cNvSpPr/>
            <p:nvPr/>
          </p:nvSpPr>
          <p:spPr>
            <a:xfrm>
              <a:off x="8314337" y="4848684"/>
              <a:ext cx="325840" cy="432048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11"/>
            <p:cNvSpPr/>
            <p:nvPr/>
          </p:nvSpPr>
          <p:spPr>
            <a:xfrm>
              <a:off x="740896" y="5041848"/>
              <a:ext cx="777081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13"/>
            <p:cNvSpPr/>
            <p:nvPr/>
          </p:nvSpPr>
          <p:spPr>
            <a:xfrm>
              <a:off x="523530" y="4881828"/>
              <a:ext cx="274391" cy="3657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97"/>
            <p:cNvSpPr>
              <a:spLocks noChangeArrowheads="1"/>
            </p:cNvSpPr>
            <p:nvPr/>
          </p:nvSpPr>
          <p:spPr bwMode="auto">
            <a:xfrm>
              <a:off x="2471957" y="4297827"/>
              <a:ext cx="301832" cy="345370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39" name="Freeform 104"/>
            <p:cNvSpPr>
              <a:spLocks noChangeArrowheads="1"/>
            </p:cNvSpPr>
            <p:nvPr/>
          </p:nvSpPr>
          <p:spPr bwMode="auto">
            <a:xfrm>
              <a:off x="509810" y="4334249"/>
              <a:ext cx="301832" cy="270598"/>
            </a:xfrm>
            <a:custGeom>
              <a:avLst/>
              <a:gdLst>
                <a:gd name="T0" fmla="*/ 203 w 497"/>
                <a:gd name="T1" fmla="*/ 257 h 337"/>
                <a:gd name="T2" fmla="*/ 203 w 497"/>
                <a:gd name="T3" fmla="*/ 257 h 337"/>
                <a:gd name="T4" fmla="*/ 221 w 497"/>
                <a:gd name="T5" fmla="*/ 327 h 337"/>
                <a:gd name="T6" fmla="*/ 283 w 497"/>
                <a:gd name="T7" fmla="*/ 310 h 337"/>
                <a:gd name="T8" fmla="*/ 398 w 497"/>
                <a:gd name="T9" fmla="*/ 9 h 337"/>
                <a:gd name="T10" fmla="*/ 203 w 497"/>
                <a:gd name="T11" fmla="*/ 257 h 337"/>
                <a:gd name="T12" fmla="*/ 248 w 497"/>
                <a:gd name="T13" fmla="*/ 71 h 337"/>
                <a:gd name="T14" fmla="*/ 248 w 497"/>
                <a:gd name="T15" fmla="*/ 71 h 337"/>
                <a:gd name="T16" fmla="*/ 274 w 497"/>
                <a:gd name="T17" fmla="*/ 71 h 337"/>
                <a:gd name="T18" fmla="*/ 310 w 497"/>
                <a:gd name="T19" fmla="*/ 26 h 337"/>
                <a:gd name="T20" fmla="*/ 248 w 497"/>
                <a:gd name="T21" fmla="*/ 17 h 337"/>
                <a:gd name="T22" fmla="*/ 0 w 497"/>
                <a:gd name="T23" fmla="*/ 283 h 337"/>
                <a:gd name="T24" fmla="*/ 0 w 497"/>
                <a:gd name="T25" fmla="*/ 310 h 337"/>
                <a:gd name="T26" fmla="*/ 26 w 497"/>
                <a:gd name="T27" fmla="*/ 336 h 337"/>
                <a:gd name="T28" fmla="*/ 53 w 497"/>
                <a:gd name="T29" fmla="*/ 310 h 337"/>
                <a:gd name="T30" fmla="*/ 53 w 497"/>
                <a:gd name="T31" fmla="*/ 283 h 337"/>
                <a:gd name="T32" fmla="*/ 248 w 497"/>
                <a:gd name="T33" fmla="*/ 71 h 337"/>
                <a:gd name="T34" fmla="*/ 425 w 497"/>
                <a:gd name="T35" fmla="*/ 98 h 337"/>
                <a:gd name="T36" fmla="*/ 425 w 497"/>
                <a:gd name="T37" fmla="*/ 98 h 337"/>
                <a:gd name="T38" fmla="*/ 407 w 497"/>
                <a:gd name="T39" fmla="*/ 151 h 337"/>
                <a:gd name="T40" fmla="*/ 442 w 497"/>
                <a:gd name="T41" fmla="*/ 283 h 337"/>
                <a:gd name="T42" fmla="*/ 442 w 497"/>
                <a:gd name="T43" fmla="*/ 310 h 337"/>
                <a:gd name="T44" fmla="*/ 469 w 497"/>
                <a:gd name="T45" fmla="*/ 336 h 337"/>
                <a:gd name="T46" fmla="*/ 469 w 497"/>
                <a:gd name="T47" fmla="*/ 336 h 337"/>
                <a:gd name="T48" fmla="*/ 496 w 497"/>
                <a:gd name="T49" fmla="*/ 310 h 337"/>
                <a:gd name="T50" fmla="*/ 496 w 497"/>
                <a:gd name="T51" fmla="*/ 283 h 337"/>
                <a:gd name="T52" fmla="*/ 425 w 497"/>
                <a:gd name="T53" fmla="*/ 9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337">
                  <a:moveTo>
                    <a:pt x="203" y="257"/>
                  </a:moveTo>
                  <a:lnTo>
                    <a:pt x="203" y="257"/>
                  </a:lnTo>
                  <a:cubicBezTo>
                    <a:pt x="186" y="283"/>
                    <a:pt x="194" y="310"/>
                    <a:pt x="221" y="327"/>
                  </a:cubicBezTo>
                  <a:cubicBezTo>
                    <a:pt x="239" y="336"/>
                    <a:pt x="266" y="336"/>
                    <a:pt x="283" y="310"/>
                  </a:cubicBezTo>
                  <a:cubicBezTo>
                    <a:pt x="301" y="274"/>
                    <a:pt x="407" y="9"/>
                    <a:pt x="398" y="9"/>
                  </a:cubicBezTo>
                  <a:cubicBezTo>
                    <a:pt x="389" y="0"/>
                    <a:pt x="221" y="230"/>
                    <a:pt x="203" y="257"/>
                  </a:cubicBezTo>
                  <a:close/>
                  <a:moveTo>
                    <a:pt x="248" y="71"/>
                  </a:moveTo>
                  <a:lnTo>
                    <a:pt x="248" y="71"/>
                  </a:lnTo>
                  <a:cubicBezTo>
                    <a:pt x="257" y="71"/>
                    <a:pt x="266" y="71"/>
                    <a:pt x="274" y="71"/>
                  </a:cubicBezTo>
                  <a:cubicBezTo>
                    <a:pt x="292" y="53"/>
                    <a:pt x="301" y="44"/>
                    <a:pt x="310" y="26"/>
                  </a:cubicBezTo>
                  <a:cubicBezTo>
                    <a:pt x="292" y="17"/>
                    <a:pt x="274" y="17"/>
                    <a:pt x="248" y="17"/>
                  </a:cubicBezTo>
                  <a:cubicBezTo>
                    <a:pt x="106" y="17"/>
                    <a:pt x="0" y="133"/>
                    <a:pt x="0" y="283"/>
                  </a:cubicBezTo>
                  <a:cubicBezTo>
                    <a:pt x="0" y="292"/>
                    <a:pt x="0" y="301"/>
                    <a:pt x="0" y="310"/>
                  </a:cubicBezTo>
                  <a:cubicBezTo>
                    <a:pt x="0" y="327"/>
                    <a:pt x="17" y="336"/>
                    <a:pt x="26" y="336"/>
                  </a:cubicBezTo>
                  <a:cubicBezTo>
                    <a:pt x="44" y="336"/>
                    <a:pt x="53" y="319"/>
                    <a:pt x="53" y="310"/>
                  </a:cubicBezTo>
                  <a:cubicBezTo>
                    <a:pt x="53" y="301"/>
                    <a:pt x="53" y="292"/>
                    <a:pt x="53" y="283"/>
                  </a:cubicBezTo>
                  <a:cubicBezTo>
                    <a:pt x="53" y="160"/>
                    <a:pt x="132" y="71"/>
                    <a:pt x="248" y="71"/>
                  </a:cubicBezTo>
                  <a:close/>
                  <a:moveTo>
                    <a:pt x="425" y="98"/>
                  </a:moveTo>
                  <a:lnTo>
                    <a:pt x="425" y="98"/>
                  </a:lnTo>
                  <a:cubicBezTo>
                    <a:pt x="416" y="115"/>
                    <a:pt x="416" y="133"/>
                    <a:pt x="407" y="151"/>
                  </a:cubicBezTo>
                  <a:cubicBezTo>
                    <a:pt x="433" y="186"/>
                    <a:pt x="442" y="239"/>
                    <a:pt x="442" y="283"/>
                  </a:cubicBezTo>
                  <a:cubicBezTo>
                    <a:pt x="442" y="292"/>
                    <a:pt x="442" y="301"/>
                    <a:pt x="442" y="310"/>
                  </a:cubicBezTo>
                  <a:cubicBezTo>
                    <a:pt x="442" y="319"/>
                    <a:pt x="451" y="336"/>
                    <a:pt x="469" y="336"/>
                  </a:cubicBezTo>
                  <a:lnTo>
                    <a:pt x="469" y="336"/>
                  </a:lnTo>
                  <a:cubicBezTo>
                    <a:pt x="478" y="336"/>
                    <a:pt x="496" y="327"/>
                    <a:pt x="496" y="310"/>
                  </a:cubicBezTo>
                  <a:cubicBezTo>
                    <a:pt x="496" y="301"/>
                    <a:pt x="496" y="292"/>
                    <a:pt x="496" y="283"/>
                  </a:cubicBezTo>
                  <a:cubicBezTo>
                    <a:pt x="496" y="213"/>
                    <a:pt x="469" y="151"/>
                    <a:pt x="425" y="9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40" name="Freeform 110"/>
            <p:cNvSpPr>
              <a:spLocks noChangeArrowheads="1"/>
            </p:cNvSpPr>
            <p:nvPr/>
          </p:nvSpPr>
          <p:spPr bwMode="auto">
            <a:xfrm>
              <a:off x="8337027" y="4387577"/>
              <a:ext cx="280461" cy="302644"/>
            </a:xfrm>
            <a:custGeom>
              <a:avLst/>
              <a:gdLst>
                <a:gd name="T0" fmla="*/ 444 w 462"/>
                <a:gd name="T1" fmla="*/ 9 h 373"/>
                <a:gd name="T2" fmla="*/ 444 w 462"/>
                <a:gd name="T3" fmla="*/ 9 h 373"/>
                <a:gd name="T4" fmla="*/ 9 w 462"/>
                <a:gd name="T5" fmla="*/ 160 h 373"/>
                <a:gd name="T6" fmla="*/ 9 w 462"/>
                <a:gd name="T7" fmla="*/ 169 h 373"/>
                <a:gd name="T8" fmla="*/ 98 w 462"/>
                <a:gd name="T9" fmla="*/ 213 h 373"/>
                <a:gd name="T10" fmla="*/ 98 w 462"/>
                <a:gd name="T11" fmla="*/ 213 h 373"/>
                <a:gd name="T12" fmla="*/ 160 w 462"/>
                <a:gd name="T13" fmla="*/ 230 h 373"/>
                <a:gd name="T14" fmla="*/ 434 w 462"/>
                <a:gd name="T15" fmla="*/ 35 h 373"/>
                <a:gd name="T16" fmla="*/ 434 w 462"/>
                <a:gd name="T17" fmla="*/ 35 h 373"/>
                <a:gd name="T18" fmla="*/ 240 w 462"/>
                <a:gd name="T19" fmla="*/ 248 h 373"/>
                <a:gd name="T20" fmla="*/ 240 w 462"/>
                <a:gd name="T21" fmla="*/ 248 h 373"/>
                <a:gd name="T22" fmla="*/ 231 w 462"/>
                <a:gd name="T23" fmla="*/ 257 h 373"/>
                <a:gd name="T24" fmla="*/ 240 w 462"/>
                <a:gd name="T25" fmla="*/ 266 h 373"/>
                <a:gd name="T26" fmla="*/ 240 w 462"/>
                <a:gd name="T27" fmla="*/ 266 h 373"/>
                <a:gd name="T28" fmla="*/ 363 w 462"/>
                <a:gd name="T29" fmla="*/ 337 h 373"/>
                <a:gd name="T30" fmla="*/ 390 w 462"/>
                <a:gd name="T31" fmla="*/ 328 h 373"/>
                <a:gd name="T32" fmla="*/ 461 w 462"/>
                <a:gd name="T33" fmla="*/ 18 h 373"/>
                <a:gd name="T34" fmla="*/ 444 w 462"/>
                <a:gd name="T35" fmla="*/ 9 h 373"/>
                <a:gd name="T36" fmla="*/ 160 w 462"/>
                <a:gd name="T37" fmla="*/ 363 h 373"/>
                <a:gd name="T38" fmla="*/ 160 w 462"/>
                <a:gd name="T39" fmla="*/ 363 h 373"/>
                <a:gd name="T40" fmla="*/ 169 w 462"/>
                <a:gd name="T41" fmla="*/ 372 h 373"/>
                <a:gd name="T42" fmla="*/ 240 w 462"/>
                <a:gd name="T43" fmla="*/ 310 h 373"/>
                <a:gd name="T44" fmla="*/ 160 w 462"/>
                <a:gd name="T45" fmla="*/ 266 h 373"/>
                <a:gd name="T46" fmla="*/ 160 w 462"/>
                <a:gd name="T47" fmla="*/ 36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2" h="373">
                  <a:moveTo>
                    <a:pt x="444" y="9"/>
                  </a:moveTo>
                  <a:lnTo>
                    <a:pt x="444" y="9"/>
                  </a:lnTo>
                  <a:cubicBezTo>
                    <a:pt x="434" y="9"/>
                    <a:pt x="18" y="160"/>
                    <a:pt x="9" y="160"/>
                  </a:cubicBezTo>
                  <a:cubicBezTo>
                    <a:pt x="0" y="160"/>
                    <a:pt x="0" y="169"/>
                    <a:pt x="9" y="169"/>
                  </a:cubicBezTo>
                  <a:cubicBezTo>
                    <a:pt x="18" y="177"/>
                    <a:pt x="98" y="213"/>
                    <a:pt x="98" y="213"/>
                  </a:cubicBezTo>
                  <a:lnTo>
                    <a:pt x="98" y="213"/>
                  </a:lnTo>
                  <a:cubicBezTo>
                    <a:pt x="160" y="230"/>
                    <a:pt x="160" y="230"/>
                    <a:pt x="160" y="230"/>
                  </a:cubicBezTo>
                  <a:cubicBezTo>
                    <a:pt x="160" y="230"/>
                    <a:pt x="425" y="35"/>
                    <a:pt x="434" y="35"/>
                  </a:cubicBezTo>
                  <a:cubicBezTo>
                    <a:pt x="434" y="26"/>
                    <a:pt x="434" y="35"/>
                    <a:pt x="434" y="35"/>
                  </a:cubicBezTo>
                  <a:lnTo>
                    <a:pt x="240" y="248"/>
                  </a:lnTo>
                  <a:lnTo>
                    <a:pt x="240" y="248"/>
                  </a:lnTo>
                  <a:cubicBezTo>
                    <a:pt x="231" y="257"/>
                    <a:pt x="231" y="257"/>
                    <a:pt x="231" y="257"/>
                  </a:cubicBezTo>
                  <a:cubicBezTo>
                    <a:pt x="240" y="266"/>
                    <a:pt x="240" y="266"/>
                    <a:pt x="240" y="266"/>
                  </a:cubicBezTo>
                  <a:lnTo>
                    <a:pt x="240" y="266"/>
                  </a:lnTo>
                  <a:cubicBezTo>
                    <a:pt x="240" y="266"/>
                    <a:pt x="363" y="328"/>
                    <a:pt x="363" y="337"/>
                  </a:cubicBezTo>
                  <a:cubicBezTo>
                    <a:pt x="372" y="337"/>
                    <a:pt x="381" y="337"/>
                    <a:pt x="390" y="328"/>
                  </a:cubicBezTo>
                  <a:cubicBezTo>
                    <a:pt x="390" y="319"/>
                    <a:pt x="461" y="26"/>
                    <a:pt x="461" y="18"/>
                  </a:cubicBezTo>
                  <a:cubicBezTo>
                    <a:pt x="461" y="9"/>
                    <a:pt x="453" y="0"/>
                    <a:pt x="444" y="9"/>
                  </a:cubicBezTo>
                  <a:close/>
                  <a:moveTo>
                    <a:pt x="160" y="363"/>
                  </a:moveTo>
                  <a:lnTo>
                    <a:pt x="160" y="363"/>
                  </a:lnTo>
                  <a:cubicBezTo>
                    <a:pt x="160" y="372"/>
                    <a:pt x="160" y="372"/>
                    <a:pt x="169" y="372"/>
                  </a:cubicBezTo>
                  <a:cubicBezTo>
                    <a:pt x="169" y="363"/>
                    <a:pt x="240" y="310"/>
                    <a:pt x="240" y="310"/>
                  </a:cubicBezTo>
                  <a:cubicBezTo>
                    <a:pt x="160" y="266"/>
                    <a:pt x="160" y="266"/>
                    <a:pt x="160" y="266"/>
                  </a:cubicBezTo>
                  <a:lnTo>
                    <a:pt x="160" y="36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/>
          </p:spPr>
          <p:txBody>
            <a:bodyPr wrap="none" lIns="38405" tIns="19202" rIns="38405" bIns="19202" anchor="ctr"/>
            <a:lstStyle/>
            <a:p>
              <a:endParaRPr lang="en-US" dirty="0"/>
            </a:p>
          </p:txBody>
        </p:sp>
        <p:sp>
          <p:nvSpPr>
            <p:cNvPr id="58" name="Subtitle 2"/>
            <p:cNvSpPr txBox="1">
              <a:spLocks/>
            </p:cNvSpPr>
            <p:nvPr/>
          </p:nvSpPr>
          <p:spPr>
            <a:xfrm>
              <a:off x="740896" y="5280732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CRF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개발 및 입력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(PDF)</a:t>
              </a:r>
            </a:p>
          </p:txBody>
        </p:sp>
        <p:sp>
          <p:nvSpPr>
            <p:cNvPr id="59" name="Subtitle 2"/>
            <p:cNvSpPr txBox="1">
              <a:spLocks/>
            </p:cNvSpPr>
            <p:nvPr/>
          </p:nvSpPr>
          <p:spPr>
            <a:xfrm>
              <a:off x="4814976" y="5190437"/>
              <a:ext cx="2043023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100" i="1" dirty="0" smtClean="0">
                  <a:solidFill>
                    <a:schemeClr val="tx2"/>
                  </a:solidFill>
                  <a:cs typeface="Lato Light"/>
                </a:rPr>
                <a:t>PDF</a:t>
              </a:r>
              <a:r>
                <a:rPr lang="ko-KR" altLang="en-US" sz="1100" i="1" dirty="0" smtClean="0">
                  <a:solidFill>
                    <a:schemeClr val="tx2"/>
                  </a:solidFill>
                  <a:cs typeface="Lato Light"/>
                </a:rPr>
                <a:t>에서 자료 추출 후</a:t>
              </a:r>
              <a:r>
                <a:rPr lang="en-US" altLang="ko-KR" sz="1100" i="1" dirty="0">
                  <a:solidFill>
                    <a:schemeClr val="tx2"/>
                  </a:solidFill>
                  <a:cs typeface="Lato Light"/>
                </a:rPr>
                <a:t>:</a:t>
              </a:r>
              <a:endParaRPr lang="en-US" altLang="ko-KR" sz="1100" i="1" dirty="0" smtClean="0">
                <a:solidFill>
                  <a:schemeClr val="tx2"/>
                </a:solidFill>
                <a:cs typeface="Lato Light"/>
              </a:endParaRPr>
            </a:p>
            <a:p>
              <a:pPr marL="0" indent="0">
                <a:buNone/>
              </a:pPr>
              <a:r>
                <a:rPr lang="en-US" sz="1100" dirty="0" smtClean="0">
                  <a:solidFill>
                    <a:schemeClr val="tx2"/>
                  </a:solidFill>
                  <a:cs typeface="Lato Light"/>
                </a:rPr>
                <a:t>R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에서 자료 변형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,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비구획분석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, </a:t>
              </a:r>
              <a:r>
                <a:rPr lang="ko-KR" altLang="en-US" sz="1100" dirty="0" err="1" smtClean="0">
                  <a:solidFill>
                    <a:schemeClr val="tx2"/>
                  </a:solidFill>
                  <a:cs typeface="Lato Light"/>
                </a:rPr>
                <a:t>통계분석</a:t>
              </a:r>
              <a:r>
                <a:rPr lang="en-US" altLang="ko-KR" sz="1100" dirty="0">
                  <a:solidFill>
                    <a:schemeClr val="tx2"/>
                  </a:solidFill>
                  <a:cs typeface="Lato Light"/>
                </a:rPr>
                <a:t>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및 표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,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그림 작성 </a:t>
              </a:r>
              <a:r>
                <a:rPr lang="en-US" altLang="ko-KR" sz="1100" dirty="0" smtClean="0">
                  <a:solidFill>
                    <a:schemeClr val="tx2"/>
                  </a:solidFill>
                  <a:cs typeface="Lato Light"/>
                </a:rPr>
                <a:t>/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보고서 초안 및 부록 작성 → </a:t>
              </a:r>
              <a:endParaRPr lang="en-US" altLang="ko-KR" sz="1100" dirty="0" smtClean="0">
                <a:solidFill>
                  <a:schemeClr val="tx2"/>
                </a:solidFill>
                <a:cs typeface="Lato Light"/>
              </a:endParaRPr>
            </a:p>
            <a:p>
              <a:pPr marL="0" indent="0">
                <a:buNone/>
              </a:pPr>
              <a:r>
                <a:rPr lang="ko-KR" altLang="en-US" sz="1100" b="1" dirty="0" smtClean="0">
                  <a:solidFill>
                    <a:schemeClr val="tx2"/>
                  </a:solidFill>
                  <a:cs typeface="Lato Light"/>
                </a:rPr>
                <a:t>원본 </a:t>
              </a:r>
              <a:r>
                <a:rPr lang="en-US" altLang="ko-KR" sz="1100" b="1" dirty="0" smtClean="0">
                  <a:solidFill>
                    <a:schemeClr val="tx2"/>
                  </a:solidFill>
                  <a:cs typeface="Lato Light"/>
                </a:rPr>
                <a:t>CRF</a:t>
              </a:r>
              <a:r>
                <a:rPr lang="ko-KR" altLang="en-US" sz="1100" b="1" dirty="0" smtClean="0">
                  <a:solidFill>
                    <a:schemeClr val="tx2"/>
                  </a:solidFill>
                  <a:cs typeface="Lato Light"/>
                </a:rPr>
                <a:t>와 최종 결과물을 비교하며 </a:t>
              </a:r>
              <a:r>
                <a:rPr lang="ko-KR" altLang="en-US" sz="1100" dirty="0" smtClean="0">
                  <a:solidFill>
                    <a:schemeClr val="tx2"/>
                  </a:solidFill>
                  <a:cs typeface="Lato Light"/>
                </a:rPr>
                <a:t>오류 교정 및 확인</a:t>
              </a:r>
              <a:endParaRPr lang="en-US" sz="1100" dirty="0">
                <a:solidFill>
                  <a:schemeClr val="tx2"/>
                </a:solidFill>
                <a:cs typeface="Lato Light"/>
              </a:endParaRPr>
            </a:p>
          </p:txBody>
        </p:sp>
        <p:sp>
          <p:nvSpPr>
            <p:cNvPr id="64" name="오른쪽 화살표 63"/>
            <p:cNvSpPr/>
            <p:nvPr/>
          </p:nvSpPr>
          <p:spPr>
            <a:xfrm>
              <a:off x="814385" y="4848684"/>
              <a:ext cx="7770815" cy="432048"/>
            </a:xfrm>
            <a:prstGeom prst="rightArrow">
              <a:avLst>
                <a:gd name="adj1" fmla="val 8847"/>
                <a:gd name="adj2" fmla="val 117608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Subtitle 2"/>
            <p:cNvSpPr txBox="1">
              <a:spLocks/>
            </p:cNvSpPr>
            <p:nvPr/>
          </p:nvSpPr>
          <p:spPr>
            <a:xfrm>
              <a:off x="429746" y="4050327"/>
              <a:ext cx="1728642" cy="1178211"/>
            </a:xfrm>
            <a:prstGeom prst="rect">
              <a:avLst/>
            </a:prstGeom>
          </p:spPr>
          <p:txBody>
            <a:bodyPr vert="horz" lIns="102372" tIns="51185" rIns="102372" bIns="51185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100" b="1" dirty="0" smtClean="0">
                  <a:solidFill>
                    <a:schemeClr val="tx2"/>
                  </a:solidFill>
                  <a:cs typeface="Lato Light"/>
                </a:rPr>
                <a:t>개선</a:t>
              </a:r>
              <a:endParaRPr lang="en-US" altLang="ko-KR" sz="1100" b="1" dirty="0" smtClean="0">
                <a:solidFill>
                  <a:schemeClr val="tx2"/>
                </a:solidFill>
                <a:cs typeface="Lato Light"/>
              </a:endParaRPr>
            </a:p>
          </p:txBody>
        </p:sp>
      </p:grpSp>
      <p:sp>
        <p:nvSpPr>
          <p:cNvPr id="67" name="Subtitle 2"/>
          <p:cNvSpPr txBox="1">
            <a:spLocks/>
          </p:cNvSpPr>
          <p:nvPr/>
        </p:nvSpPr>
        <p:spPr>
          <a:xfrm>
            <a:off x="421606" y="1565233"/>
            <a:ext cx="1728642" cy="1178211"/>
          </a:xfrm>
          <a:prstGeom prst="rect">
            <a:avLst/>
          </a:prstGeom>
        </p:spPr>
        <p:txBody>
          <a:bodyPr vert="horz" lIns="102372" tIns="51185" rIns="102372" bIns="51185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b="1" dirty="0" smtClean="0">
                <a:solidFill>
                  <a:schemeClr val="tx2"/>
                </a:solidFill>
                <a:cs typeface="Lato Light"/>
              </a:rPr>
              <a:t>기존</a:t>
            </a:r>
            <a:endParaRPr lang="en-US" altLang="ko-KR" sz="1100" b="1" dirty="0" smtClean="0">
              <a:solidFill>
                <a:schemeClr val="tx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40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r>
              <a:rPr lang="en-US" altLang="ko-KR" dirty="0" smtClean="0"/>
              <a:t>Thank you for your attention.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1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References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CENTER </a:t>
            </a:r>
            <a:r>
              <a:rPr lang="en-US" altLang="ko-KR" dirty="0"/>
              <a:t>FOR DRUG EVALUATION AND </a:t>
            </a:r>
            <a:r>
              <a:rPr lang="en-US" altLang="ko-KR" dirty="0" smtClean="0"/>
              <a:t>RESEARCH, Approval </a:t>
            </a:r>
            <a:r>
              <a:rPr lang="en-US" altLang="ko-KR" dirty="0"/>
              <a:t>Package </a:t>
            </a:r>
            <a:r>
              <a:rPr lang="en-US" altLang="ko-KR" dirty="0" err="1" smtClean="0"/>
              <a:t>202429Orig1s000</a:t>
            </a:r>
            <a:r>
              <a:rPr lang="en-US" altLang="ko-KR" dirty="0" smtClean="0"/>
              <a:t>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www.accessdata.fda.gov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drugsatfda_docs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nda</a:t>
            </a:r>
            <a:r>
              <a:rPr lang="en-US" altLang="ko-KR" dirty="0">
                <a:hlinkClick r:id="rId2"/>
              </a:rPr>
              <a:t>/2011/</a:t>
            </a:r>
            <a:r>
              <a:rPr lang="en-US" altLang="ko-KR" dirty="0" err="1">
                <a:hlinkClick r:id="rId2"/>
              </a:rPr>
              <a:t>202429Orig1s000Approv.pdf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err="1" smtClean="0">
                <a:hlinkClick r:id="rId3"/>
              </a:rPr>
              <a:t>www.accessdata.fda.gov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err="1" smtClean="0">
                <a:hlinkClick r:id="rId3"/>
              </a:rPr>
              <a:t>drugsatfda_docs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err="1" smtClean="0">
                <a:hlinkClick r:id="rId3"/>
              </a:rPr>
              <a:t>nda</a:t>
            </a:r>
            <a:r>
              <a:rPr lang="en-US" altLang="ko-KR" dirty="0" smtClean="0">
                <a:hlinkClick r:id="rId3"/>
              </a:rPr>
              <a:t>/2011/</a:t>
            </a:r>
            <a:r>
              <a:rPr lang="en-US" altLang="ko-KR" dirty="0" err="1" smtClean="0">
                <a:hlinkClick r:id="rId3"/>
              </a:rPr>
              <a:t>202429Orig1s000ClinPharmR.pdf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4"/>
              </a:rPr>
              <a:t>https://</a:t>
            </a:r>
            <a:r>
              <a:rPr lang="en-US" altLang="ko-KR" dirty="0" err="1" smtClean="0">
                <a:hlinkClick r:id="rId4"/>
              </a:rPr>
              <a:t>www.accessdata.fda.gov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drugsatfda_docs</a:t>
            </a:r>
            <a:r>
              <a:rPr lang="en-US" altLang="ko-KR" dirty="0" smtClean="0">
                <a:hlinkClick r:id="rId4"/>
              </a:rPr>
              <a:t>/</a:t>
            </a:r>
            <a:r>
              <a:rPr lang="en-US" altLang="ko-KR" dirty="0" err="1" smtClean="0">
                <a:hlinkClick r:id="rId4"/>
              </a:rPr>
              <a:t>nda</a:t>
            </a:r>
            <a:r>
              <a:rPr lang="en-US" altLang="ko-KR" dirty="0" smtClean="0">
                <a:hlinkClick r:id="rId4"/>
              </a:rPr>
              <a:t>/2011/</a:t>
            </a:r>
            <a:r>
              <a:rPr lang="en-US" altLang="ko-KR" dirty="0" err="1" smtClean="0">
                <a:hlinkClick r:id="rId4"/>
              </a:rPr>
              <a:t>202429Orig1s000PharmR.pdf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http://www.ibric.org/upload/geditor/201801/0.60761700_15172893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530" y="1897227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6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Parallelogram 1"/>
          <p:cNvSpPr/>
          <p:nvPr/>
        </p:nvSpPr>
        <p:spPr>
          <a:xfrm>
            <a:off x="3458476" y="0"/>
            <a:ext cx="6402467" cy="6858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0"/>
            <a:ext cx="5957050" cy="6858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7538417" y="2037468"/>
            <a:ext cx="1605583" cy="4820532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486462" y="2466687"/>
            <a:ext cx="3370760" cy="654332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Contents </a:t>
            </a:r>
            <a:endParaRPr lang="en-GB" sz="37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495300" y="1358900"/>
            <a:ext cx="7886700" cy="4351338"/>
          </a:xfrm>
          <a:prstGeom prst="rect">
            <a:avLst/>
          </a:prstGeom>
        </p:spPr>
        <p:txBody>
          <a:bodyPr/>
          <a:lstStyle>
            <a:lvl1pPr marL="191976" indent="-191976" algn="l" defTabSz="767904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2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88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383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784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1736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68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4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59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Asan</a:t>
            </a:r>
            <a:r>
              <a:rPr lang="en-US" altLang="ko-KR" dirty="0" smtClean="0"/>
              <a:t> Medical Center </a:t>
            </a:r>
          </a:p>
          <a:p>
            <a:pPr lvl="1"/>
            <a:r>
              <a:rPr lang="en-US" altLang="ko-KR" dirty="0" smtClean="0"/>
              <a:t>Dept. of CPT 	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Data Management Overview</a:t>
            </a:r>
          </a:p>
          <a:p>
            <a:pPr lvl="1"/>
            <a:r>
              <a:rPr lang="en-US" altLang="ko-KR" dirty="0" smtClean="0"/>
              <a:t>PDF CRF</a:t>
            </a:r>
          </a:p>
          <a:p>
            <a:pPr lvl="1"/>
            <a:r>
              <a:rPr lang="en-US" altLang="ko-KR" dirty="0" smtClean="0"/>
              <a:t>Process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Statistical Analysis Overview</a:t>
            </a:r>
          </a:p>
          <a:p>
            <a:pPr lvl="1"/>
            <a:r>
              <a:rPr lang="en-US" altLang="ko-KR" dirty="0" smtClean="0"/>
              <a:t>Process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9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Clinical Trial Center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1" y="1036687"/>
            <a:ext cx="8352928" cy="54115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0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08057" y="346407"/>
            <a:ext cx="3942862" cy="892834"/>
            <a:chOff x="9407582" y="560721"/>
            <a:chExt cx="12458354" cy="1785667"/>
          </a:xfrm>
        </p:grpSpPr>
        <p:sp>
          <p:nvSpPr>
            <p:cNvPr id="21" name="TextBox 20"/>
            <p:cNvSpPr txBox="1"/>
            <p:nvPr/>
          </p:nvSpPr>
          <p:spPr>
            <a:xfrm>
              <a:off x="9506235" y="560721"/>
              <a:ext cx="12359701" cy="110795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US" sz="30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Phase I </a:t>
              </a:r>
              <a:r>
                <a:rPr lang="en-US" sz="3000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Unit </a:t>
              </a:r>
              <a:endParaRPr lang="id-ID" sz="3000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9407582" y="1507272"/>
              <a:ext cx="11655184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Healthy volunteer study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562090" y="3042169"/>
            <a:ext cx="7886700" cy="4351338"/>
          </a:xfrm>
          <a:prstGeom prst="rect">
            <a:avLst/>
          </a:prstGeom>
        </p:spPr>
        <p:txBody>
          <a:bodyPr/>
          <a:lstStyle>
            <a:lvl1pPr marL="191976" indent="-191976" algn="l" defTabSz="767904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592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988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383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784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1736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5688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79640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3592" indent="-191976" algn="l" defTabSz="767904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24 exclusive bed with intensive patient monitoring </a:t>
            </a:r>
          </a:p>
          <a:p>
            <a:pPr lvl="1"/>
            <a:r>
              <a:rPr lang="en-US" altLang="ko-KR" dirty="0" smtClean="0"/>
              <a:t>Central monitoring system </a:t>
            </a:r>
          </a:p>
          <a:p>
            <a:pPr lvl="2"/>
            <a:r>
              <a:rPr lang="en-US" altLang="ko-KR" dirty="0" smtClean="0"/>
              <a:t>Telemetry system </a:t>
            </a:r>
          </a:p>
          <a:p>
            <a:pPr lvl="2"/>
            <a:r>
              <a:rPr lang="en-US" altLang="ko-KR" dirty="0" smtClean="0"/>
              <a:t>Data transfer to PC (24 set) </a:t>
            </a:r>
          </a:p>
          <a:p>
            <a:pPr lvl="2"/>
            <a:r>
              <a:rPr lang="en-US" altLang="ko-KR" dirty="0" smtClean="0"/>
              <a:t>Connection to EMR system </a:t>
            </a:r>
          </a:p>
          <a:p>
            <a:r>
              <a:rPr lang="en-US" altLang="ko-KR" dirty="0" smtClean="0"/>
              <a:t>Convenient Facilities </a:t>
            </a:r>
          </a:p>
          <a:p>
            <a:pPr lvl="1"/>
            <a:r>
              <a:rPr lang="en-US" altLang="ko-KR" dirty="0" smtClean="0"/>
              <a:t>Each assigned bed and locker </a:t>
            </a:r>
          </a:p>
          <a:p>
            <a:pPr lvl="1"/>
            <a:r>
              <a:rPr lang="en-US" altLang="ko-KR" dirty="0" smtClean="0"/>
              <a:t>Two bathrooms and two restrooms in a confined ward</a:t>
            </a:r>
          </a:p>
          <a:p>
            <a:pPr lvl="1"/>
            <a:r>
              <a:rPr lang="en-US" altLang="ko-KR" dirty="0" smtClean="0"/>
              <a:t>Cable TV, nurse call bell, monitoring equipment (Bedside) </a:t>
            </a:r>
          </a:p>
          <a:p>
            <a:pPr lvl="1"/>
            <a:r>
              <a:rPr lang="en-US" altLang="ko-KR" dirty="0" smtClean="0"/>
              <a:t>Volunteer lounge </a:t>
            </a:r>
          </a:p>
          <a:p>
            <a:endParaRPr lang="ko-KR" altLang="en-US" dirty="0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244" y="1322373"/>
            <a:ext cx="2290238" cy="15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33" y="1322373"/>
            <a:ext cx="2068623" cy="15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9"/>
          <a:stretch/>
        </p:blipFill>
        <p:spPr bwMode="auto">
          <a:xfrm>
            <a:off x="6496607" y="1322373"/>
            <a:ext cx="2068621" cy="153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51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822191" y="780641"/>
            <a:ext cx="3946467" cy="531222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r>
              <a:rPr lang="en-US" altLang="ko-KR" sz="3200" dirty="0" smtClean="0"/>
              <a:t>Experiences</a:t>
            </a:r>
            <a:endParaRPr lang="en-GB" sz="2900" dirty="0"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14286" y="2082791"/>
            <a:ext cx="4972264" cy="3424321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NME </a:t>
            </a:r>
            <a:r>
              <a:rPr lang="en-US" altLang="ko-KR" sz="2000" dirty="0" smtClean="0"/>
              <a:t>first-in-human/Tolerability 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Comparative PK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Drug interaction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Food interaction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Formulation bioequivalence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PD equivalence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Population PK/PD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Special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PK/PD simulation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Bioequivalence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16603" y="1290033"/>
            <a:ext cx="1101137" cy="319095"/>
          </a:xfrm>
          <a:prstGeom prst="rect">
            <a:avLst/>
          </a:prstGeom>
        </p:spPr>
        <p:txBody>
          <a:bodyPr vert="horz" wrap="none" lIns="91346" tIns="45673" rIns="91346" bIns="456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chemeClr val="tx1"/>
                </a:solidFill>
                <a:latin typeface="+mn-lt"/>
                <a:cs typeface="Lato Light"/>
              </a:rPr>
              <a:t>Phase I Trials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0" r="289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157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Experiences </a:t>
            </a:r>
            <a:r>
              <a:rPr lang="en-US" altLang="ko-KR" dirty="0"/>
              <a:t>of Phase I Trials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597190"/>
              </p:ext>
            </p:extLst>
          </p:nvPr>
        </p:nvGraphicFramePr>
        <p:xfrm>
          <a:off x="167383" y="1346660"/>
          <a:ext cx="8763968" cy="3863292"/>
        </p:xfrm>
        <a:graphic>
          <a:graphicData uri="http://schemas.openxmlformats.org/drawingml/2006/table">
            <a:tbl>
              <a:tblPr firstRow="1" lastRow="1" lastCol="1">
                <a:tableStyleId>{5FD0F851-EC5A-4D38-B0AD-8093EC10F338}</a:tableStyleId>
              </a:tblPr>
              <a:tblGrid>
                <a:gridCol w="2200124"/>
                <a:gridCol w="729316"/>
                <a:gridCol w="729316"/>
                <a:gridCol w="729316"/>
                <a:gridCol w="729316"/>
                <a:gridCol w="729316"/>
                <a:gridCol w="729316"/>
                <a:gridCol w="729316"/>
                <a:gridCol w="729316"/>
                <a:gridCol w="729316"/>
              </a:tblGrid>
              <a:tr h="36805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Types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2010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2011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2012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2013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2014</a:t>
                      </a:r>
                      <a:endParaRPr kumimoji="1" lang="ko-KR" altLang="en-US" sz="1050" b="1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"/>
                        <a:cs typeface="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2015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2016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2017</a:t>
                      </a: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"/>
                          <a:cs typeface=""/>
                        </a:rPr>
                        <a:t>Total</a:t>
                      </a:r>
                    </a:p>
                  </a:txBody>
                  <a:tcPr marL="91443" marR="91443" marT="45723" marB="45723" anchor="ctr" horzOverflow="overflow"/>
                </a:tc>
              </a:tr>
              <a:tr h="3244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Phase I Trial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Comparative PK Study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Drug Interaction Study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Food Interaction Study</a:t>
                      </a:r>
                      <a:endParaRPr kumimoji="1" lang="en-US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4649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Formulation BE Study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650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NME First in Human/Tolerability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3244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   PD Equivalence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/>
                </a:tc>
              </a:tr>
              <a:tr h="3357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lt"/>
                        </a:rPr>
                        <a:t>Total 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1443" marR="91443" marT="45723" marB="45723" anchor="ctr" horzOverflow="overflow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767904" rtl="0" eaLnBrk="1" fontAlgn="ctr" latinLnBrk="0" hangingPunct="1"/>
                      <a:r>
                        <a:rPr lang="en-US" altLang="ko-KR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-342900" algn="ctr" defTabSz="767904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91443" marR="91443" marT="45723" marB="45723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7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9">
      <a:dk1>
        <a:srgbClr val="31373B"/>
      </a:dk1>
      <a:lt1>
        <a:sysClr val="window" lastClr="FFFFFF"/>
      </a:lt1>
      <a:dk2>
        <a:srgbClr val="444955"/>
      </a:dk2>
      <a:lt2>
        <a:srgbClr val="FFFFFF"/>
      </a:lt2>
      <a:accent1>
        <a:srgbClr val="5A3793"/>
      </a:accent1>
      <a:accent2>
        <a:srgbClr val="EC4E75"/>
      </a:accent2>
      <a:accent3>
        <a:srgbClr val="5A3793"/>
      </a:accent3>
      <a:accent4>
        <a:srgbClr val="5A3793"/>
      </a:accent4>
      <a:accent5>
        <a:srgbClr val="EC4E75"/>
      </a:accent5>
      <a:accent6>
        <a:srgbClr val="5A3793"/>
      </a:accent6>
      <a:hlink>
        <a:srgbClr val="4D4D4D"/>
      </a:hlink>
      <a:folHlink>
        <a:srgbClr val="1C1C1C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4689</TotalTime>
  <Words>1056</Words>
  <Application>Microsoft Office PowerPoint</Application>
  <PresentationFormat>화면 슬라이드 쇼(4:3)</PresentationFormat>
  <Paragraphs>356</Paragraphs>
  <Slides>34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Theme</vt:lpstr>
      <vt:lpstr>#202429 NDA workshop Vemurafenib (Zelboraf, Roche)</vt:lpstr>
      <vt:lpstr>Introduction</vt:lpstr>
      <vt:lpstr>PowerPoint 프레젠테이션</vt:lpstr>
      <vt:lpstr>PowerPoint 프레젠테이션</vt:lpstr>
      <vt:lpstr>PowerPoint 프레젠테이션</vt:lpstr>
      <vt:lpstr>Clinical Trial Center </vt:lpstr>
      <vt:lpstr>PowerPoint 프레젠테이션</vt:lpstr>
      <vt:lpstr>PowerPoint 프레젠테이션</vt:lpstr>
      <vt:lpstr>Experiences of Phase I Trials </vt:lpstr>
      <vt:lpstr>Data Management &amp;  Statistical Analysis Staff </vt:lpstr>
      <vt:lpstr>PDF CRF</vt:lpstr>
      <vt:lpstr>PowerPoint 프레젠테이션</vt:lpstr>
      <vt:lpstr>Experiences of  PDF CRF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Demo</vt:lpstr>
      <vt:lpstr>PowerPoint 프레젠테이션</vt:lpstr>
      <vt:lpstr>PowerPoint 프레젠테이션</vt:lpstr>
      <vt:lpstr>PowerPoint 프레젠테이션</vt:lpstr>
      <vt:lpstr>New Flow for Data Management</vt:lpstr>
      <vt:lpstr>기존 방식 장·단점 비교</vt:lpstr>
      <vt:lpstr>구매 (서버, 웹 서비스) 방식 비교</vt:lpstr>
      <vt:lpstr>기존 DB 방식과 PDF CRF(No DB) 방식 비교</vt:lpstr>
      <vt:lpstr>Flow for Statistical Analysis </vt:lpstr>
      <vt:lpstr>Reproducible, Seamless Workflow  </vt:lpstr>
      <vt:lpstr>감사합니다.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 Elshamy</dc:creator>
  <cp:lastModifiedBy>Sungpil Han MD/PhD</cp:lastModifiedBy>
  <cp:revision>92</cp:revision>
  <dcterms:created xsi:type="dcterms:W3CDTF">2017-08-22T06:10:53Z</dcterms:created>
  <dcterms:modified xsi:type="dcterms:W3CDTF">2018-02-27T08:47:02Z</dcterms:modified>
</cp:coreProperties>
</file>